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1" r:id="rId1"/>
  </p:sldMasterIdLst>
  <p:notesMasterIdLst>
    <p:notesMasterId r:id="rId42"/>
  </p:notesMasterIdLst>
  <p:handoutMasterIdLst>
    <p:handoutMasterId r:id="rId43"/>
  </p:handoutMasterIdLst>
  <p:sldIdLst>
    <p:sldId id="308" r:id="rId2"/>
    <p:sldId id="309" r:id="rId3"/>
    <p:sldId id="302" r:id="rId4"/>
    <p:sldId id="304" r:id="rId5"/>
    <p:sldId id="305" r:id="rId6"/>
    <p:sldId id="310" r:id="rId7"/>
    <p:sldId id="303" r:id="rId8"/>
    <p:sldId id="306" r:id="rId9"/>
    <p:sldId id="311" r:id="rId10"/>
    <p:sldId id="270" r:id="rId11"/>
    <p:sldId id="271" r:id="rId12"/>
    <p:sldId id="272" r:id="rId13"/>
    <p:sldId id="273" r:id="rId14"/>
    <p:sldId id="274" r:id="rId15"/>
    <p:sldId id="275" r:id="rId16"/>
    <p:sldId id="276"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12"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952C"/>
    <a:srgbClr val="7D110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54" d="100"/>
          <a:sy n="54" d="100"/>
        </p:scale>
        <p:origin x="-1056" y="2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85385F-7CE3-4D9E-B9A7-9B4B32E21956}" type="doc">
      <dgm:prSet loTypeId="urn:microsoft.com/office/officeart/2005/8/layout/venn1" loCatId="relationship" qsTypeId="urn:microsoft.com/office/officeart/2005/8/quickstyle/simple1" qsCatId="simple" csTypeId="urn:microsoft.com/office/officeart/2005/8/colors/accent1_2" csCatId="accent1" phldr="1"/>
      <dgm:spPr/>
    </dgm:pt>
    <dgm:pt modelId="{6AE05C95-EB61-4BBF-A6A7-0C29D10CF7A2}">
      <dgm:prSet phldrT="[Text]" custT="1"/>
      <dgm:spPr/>
      <dgm:t>
        <a:bodyPr/>
        <a:lstStyle/>
        <a:p>
          <a:r>
            <a:rPr lang="en-US" sz="2800" b="1" dirty="0"/>
            <a:t>Theory</a:t>
          </a:r>
        </a:p>
      </dgm:t>
    </dgm:pt>
    <dgm:pt modelId="{BFADEE2C-F015-464E-894C-15794322B518}" type="parTrans" cxnId="{562FA284-935D-4465-85CC-6443E9902CAC}">
      <dgm:prSet/>
      <dgm:spPr/>
      <dgm:t>
        <a:bodyPr/>
        <a:lstStyle/>
        <a:p>
          <a:endParaRPr lang="en-US"/>
        </a:p>
      </dgm:t>
    </dgm:pt>
    <dgm:pt modelId="{A39616E5-84D8-4A67-B50A-95386A07AF67}" type="sibTrans" cxnId="{562FA284-935D-4465-85CC-6443E9902CAC}">
      <dgm:prSet/>
      <dgm:spPr/>
      <dgm:t>
        <a:bodyPr/>
        <a:lstStyle/>
        <a:p>
          <a:endParaRPr lang="en-US"/>
        </a:p>
      </dgm:t>
    </dgm:pt>
    <dgm:pt modelId="{A834F18D-8233-4957-8B94-CE7E59376316}">
      <dgm:prSet phldrT="[Text]" custT="1"/>
      <dgm:spPr/>
      <dgm:t>
        <a:bodyPr/>
        <a:lstStyle/>
        <a:p>
          <a:r>
            <a:rPr lang="en-US" sz="1400" b="1" dirty="0"/>
            <a:t>Design</a:t>
          </a:r>
        </a:p>
      </dgm:t>
    </dgm:pt>
    <dgm:pt modelId="{52C1E5F9-EEF3-4ACB-ABC1-AB63651377C1}" type="parTrans" cxnId="{A98D02C6-60FD-4C99-93D0-97938C0C33D3}">
      <dgm:prSet/>
      <dgm:spPr/>
      <dgm:t>
        <a:bodyPr/>
        <a:lstStyle/>
        <a:p>
          <a:endParaRPr lang="en-US"/>
        </a:p>
      </dgm:t>
    </dgm:pt>
    <dgm:pt modelId="{78B26FEE-F2B3-47CF-B218-13F8B355BF5E}" type="sibTrans" cxnId="{A98D02C6-60FD-4C99-93D0-97938C0C33D3}">
      <dgm:prSet/>
      <dgm:spPr/>
      <dgm:t>
        <a:bodyPr/>
        <a:lstStyle/>
        <a:p>
          <a:endParaRPr lang="en-US"/>
        </a:p>
      </dgm:t>
    </dgm:pt>
    <dgm:pt modelId="{F21DAD99-DD8D-4760-ADE1-445541BBE483}">
      <dgm:prSet phldrT="[Text]" custT="1"/>
      <dgm:spPr/>
      <dgm:t>
        <a:bodyPr/>
        <a:lstStyle/>
        <a:p>
          <a:r>
            <a:rPr lang="en-US" sz="1400" b="1" dirty="0"/>
            <a:t>Practice</a:t>
          </a:r>
        </a:p>
      </dgm:t>
    </dgm:pt>
    <dgm:pt modelId="{C918C20E-0779-4C7C-88D8-273F50AF772C}" type="parTrans" cxnId="{0170DFE9-0B5E-4943-8811-CEB4A3AC15E9}">
      <dgm:prSet/>
      <dgm:spPr/>
      <dgm:t>
        <a:bodyPr/>
        <a:lstStyle/>
        <a:p>
          <a:endParaRPr lang="en-US"/>
        </a:p>
      </dgm:t>
    </dgm:pt>
    <dgm:pt modelId="{41E70A69-B053-47E4-A2C0-3F114112DDE3}" type="sibTrans" cxnId="{0170DFE9-0B5E-4943-8811-CEB4A3AC15E9}">
      <dgm:prSet/>
      <dgm:spPr/>
      <dgm:t>
        <a:bodyPr/>
        <a:lstStyle/>
        <a:p>
          <a:endParaRPr lang="en-US"/>
        </a:p>
      </dgm:t>
    </dgm:pt>
    <dgm:pt modelId="{24EDC484-4E83-437C-85E5-B9938E8DC73B}">
      <dgm:prSet custT="1"/>
      <dgm:spPr/>
      <dgm:t>
        <a:bodyPr/>
        <a:lstStyle/>
        <a:p>
          <a:r>
            <a:rPr lang="en-US" sz="1400" b="1" dirty="0" smtClean="0">
              <a:solidFill>
                <a:schemeClr val="tx1"/>
              </a:solidFill>
            </a:rPr>
            <a:t>Measurement</a:t>
          </a:r>
          <a:endParaRPr lang="en-US" sz="1400" b="1" dirty="0">
            <a:solidFill>
              <a:schemeClr val="tx1"/>
            </a:solidFill>
          </a:endParaRPr>
        </a:p>
      </dgm:t>
    </dgm:pt>
    <dgm:pt modelId="{7C6CD740-FC42-46E0-9791-706BC4BE4D85}" type="sibTrans" cxnId="{57CE0FAA-B8F8-4413-8506-B3EDA4641088}">
      <dgm:prSet/>
      <dgm:spPr/>
      <dgm:t>
        <a:bodyPr/>
        <a:lstStyle/>
        <a:p>
          <a:endParaRPr lang="en-US"/>
        </a:p>
      </dgm:t>
    </dgm:pt>
    <dgm:pt modelId="{9C79316E-B6AB-42FA-9EDD-8403B6586EFE}" type="parTrans" cxnId="{57CE0FAA-B8F8-4413-8506-B3EDA4641088}">
      <dgm:prSet/>
      <dgm:spPr/>
      <dgm:t>
        <a:bodyPr/>
        <a:lstStyle/>
        <a:p>
          <a:endParaRPr lang="en-US"/>
        </a:p>
      </dgm:t>
    </dgm:pt>
    <dgm:pt modelId="{7CCABEF8-958C-436C-94B4-710F6E526E90}" type="pres">
      <dgm:prSet presAssocID="{6185385F-7CE3-4D9E-B9A7-9B4B32E21956}" presName="compositeShape" presStyleCnt="0">
        <dgm:presLayoutVars>
          <dgm:chMax val="7"/>
          <dgm:dir/>
          <dgm:resizeHandles val="exact"/>
        </dgm:presLayoutVars>
      </dgm:prSet>
      <dgm:spPr/>
    </dgm:pt>
    <dgm:pt modelId="{FD06CBBF-DF14-481E-B798-6A7583B2F969}" type="pres">
      <dgm:prSet presAssocID="{6AE05C95-EB61-4BBF-A6A7-0C29D10CF7A2}" presName="circ1" presStyleLbl="vennNode1" presStyleIdx="0" presStyleCnt="4"/>
      <dgm:spPr/>
      <dgm:t>
        <a:bodyPr/>
        <a:lstStyle/>
        <a:p>
          <a:endParaRPr lang="en-US"/>
        </a:p>
      </dgm:t>
    </dgm:pt>
    <dgm:pt modelId="{AAA6E5B3-5088-4F47-8797-2430C76925A2}" type="pres">
      <dgm:prSet presAssocID="{6AE05C95-EB61-4BBF-A6A7-0C29D10CF7A2}" presName="circ1Tx" presStyleLbl="revTx" presStyleIdx="0" presStyleCnt="0">
        <dgm:presLayoutVars>
          <dgm:chMax val="0"/>
          <dgm:chPref val="0"/>
          <dgm:bulletEnabled val="1"/>
        </dgm:presLayoutVars>
      </dgm:prSet>
      <dgm:spPr/>
      <dgm:t>
        <a:bodyPr/>
        <a:lstStyle/>
        <a:p>
          <a:endParaRPr lang="en-US"/>
        </a:p>
      </dgm:t>
    </dgm:pt>
    <dgm:pt modelId="{06747762-2F92-4D50-B69D-48A58486E21C}" type="pres">
      <dgm:prSet presAssocID="{A834F18D-8233-4957-8B94-CE7E59376316}" presName="circ2" presStyleLbl="vennNode1" presStyleIdx="1" presStyleCnt="4" custScaleX="109138"/>
      <dgm:spPr/>
      <dgm:t>
        <a:bodyPr/>
        <a:lstStyle/>
        <a:p>
          <a:endParaRPr lang="en-US"/>
        </a:p>
      </dgm:t>
    </dgm:pt>
    <dgm:pt modelId="{69729D9A-EC86-48F0-BFDE-C2CD8DC8CF0B}" type="pres">
      <dgm:prSet presAssocID="{A834F18D-8233-4957-8B94-CE7E59376316}" presName="circ2Tx" presStyleLbl="revTx" presStyleIdx="0" presStyleCnt="0">
        <dgm:presLayoutVars>
          <dgm:chMax val="0"/>
          <dgm:chPref val="0"/>
          <dgm:bulletEnabled val="1"/>
        </dgm:presLayoutVars>
      </dgm:prSet>
      <dgm:spPr/>
      <dgm:t>
        <a:bodyPr/>
        <a:lstStyle/>
        <a:p>
          <a:endParaRPr lang="en-US"/>
        </a:p>
      </dgm:t>
    </dgm:pt>
    <dgm:pt modelId="{70E4364A-D657-43C1-9FD5-C1992C9B515B}" type="pres">
      <dgm:prSet presAssocID="{F21DAD99-DD8D-4760-ADE1-445541BBE483}" presName="circ3" presStyleLbl="vennNode1" presStyleIdx="2" presStyleCnt="4"/>
      <dgm:spPr/>
      <dgm:t>
        <a:bodyPr/>
        <a:lstStyle/>
        <a:p>
          <a:endParaRPr lang="en-US"/>
        </a:p>
      </dgm:t>
    </dgm:pt>
    <dgm:pt modelId="{2E077229-06C1-41B3-9463-EE67957D1E3B}" type="pres">
      <dgm:prSet presAssocID="{F21DAD99-DD8D-4760-ADE1-445541BBE483}" presName="circ3Tx" presStyleLbl="revTx" presStyleIdx="0" presStyleCnt="0">
        <dgm:presLayoutVars>
          <dgm:chMax val="0"/>
          <dgm:chPref val="0"/>
          <dgm:bulletEnabled val="1"/>
        </dgm:presLayoutVars>
      </dgm:prSet>
      <dgm:spPr/>
      <dgm:t>
        <a:bodyPr/>
        <a:lstStyle/>
        <a:p>
          <a:endParaRPr lang="en-US"/>
        </a:p>
      </dgm:t>
    </dgm:pt>
    <dgm:pt modelId="{FC7A7AFE-61FA-46F4-BB75-F6932104FB02}" type="pres">
      <dgm:prSet presAssocID="{24EDC484-4E83-437C-85E5-B9938E8DC73B}" presName="circ4" presStyleLbl="vennNode1" presStyleIdx="3" presStyleCnt="4" custScaleX="109226"/>
      <dgm:spPr/>
      <dgm:t>
        <a:bodyPr/>
        <a:lstStyle/>
        <a:p>
          <a:endParaRPr lang="en-US"/>
        </a:p>
      </dgm:t>
    </dgm:pt>
    <dgm:pt modelId="{C9143451-B02F-4171-B448-04CBA99F8A19}" type="pres">
      <dgm:prSet presAssocID="{24EDC484-4E83-437C-85E5-B9938E8DC73B}" presName="circ4Tx" presStyleLbl="revTx" presStyleIdx="0" presStyleCnt="0">
        <dgm:presLayoutVars>
          <dgm:chMax val="0"/>
          <dgm:chPref val="0"/>
          <dgm:bulletEnabled val="1"/>
        </dgm:presLayoutVars>
      </dgm:prSet>
      <dgm:spPr/>
      <dgm:t>
        <a:bodyPr/>
        <a:lstStyle/>
        <a:p>
          <a:endParaRPr lang="en-US"/>
        </a:p>
      </dgm:t>
    </dgm:pt>
  </dgm:ptLst>
  <dgm:cxnLst>
    <dgm:cxn modelId="{57E802A0-0E5C-1849-B018-8555E63E584D}" type="presOf" srcId="{F21DAD99-DD8D-4760-ADE1-445541BBE483}" destId="{70E4364A-D657-43C1-9FD5-C1992C9B515B}" srcOrd="0" destOrd="0" presId="urn:microsoft.com/office/officeart/2005/8/layout/venn1"/>
    <dgm:cxn modelId="{74F17F31-E23E-DE45-BBAF-1FB1AFF64A9A}" type="presOf" srcId="{24EDC484-4E83-437C-85E5-B9938E8DC73B}" destId="{FC7A7AFE-61FA-46F4-BB75-F6932104FB02}" srcOrd="0" destOrd="0" presId="urn:microsoft.com/office/officeart/2005/8/layout/venn1"/>
    <dgm:cxn modelId="{C341FE32-FEC3-264F-8398-937054C126C4}" type="presOf" srcId="{A834F18D-8233-4957-8B94-CE7E59376316}" destId="{06747762-2F92-4D50-B69D-48A58486E21C}" srcOrd="0" destOrd="0" presId="urn:microsoft.com/office/officeart/2005/8/layout/venn1"/>
    <dgm:cxn modelId="{A98D02C6-60FD-4C99-93D0-97938C0C33D3}" srcId="{6185385F-7CE3-4D9E-B9A7-9B4B32E21956}" destId="{A834F18D-8233-4957-8B94-CE7E59376316}" srcOrd="1" destOrd="0" parTransId="{52C1E5F9-EEF3-4ACB-ABC1-AB63651377C1}" sibTransId="{78B26FEE-F2B3-47CF-B218-13F8B355BF5E}"/>
    <dgm:cxn modelId="{91DA27F6-A823-D640-88B0-439A85FB29CB}" type="presOf" srcId="{6AE05C95-EB61-4BBF-A6A7-0C29D10CF7A2}" destId="{AAA6E5B3-5088-4F47-8797-2430C76925A2}" srcOrd="1" destOrd="0" presId="urn:microsoft.com/office/officeart/2005/8/layout/venn1"/>
    <dgm:cxn modelId="{57CE0FAA-B8F8-4413-8506-B3EDA4641088}" srcId="{6185385F-7CE3-4D9E-B9A7-9B4B32E21956}" destId="{24EDC484-4E83-437C-85E5-B9938E8DC73B}" srcOrd="3" destOrd="0" parTransId="{9C79316E-B6AB-42FA-9EDD-8403B6586EFE}" sibTransId="{7C6CD740-FC42-46E0-9791-706BC4BE4D85}"/>
    <dgm:cxn modelId="{0170DFE9-0B5E-4943-8811-CEB4A3AC15E9}" srcId="{6185385F-7CE3-4D9E-B9A7-9B4B32E21956}" destId="{F21DAD99-DD8D-4760-ADE1-445541BBE483}" srcOrd="2" destOrd="0" parTransId="{C918C20E-0779-4C7C-88D8-273F50AF772C}" sibTransId="{41E70A69-B053-47E4-A2C0-3F114112DDE3}"/>
    <dgm:cxn modelId="{FFAEFB35-9FCA-9649-84A2-32D6C570CD5B}" type="presOf" srcId="{6185385F-7CE3-4D9E-B9A7-9B4B32E21956}" destId="{7CCABEF8-958C-436C-94B4-710F6E526E90}" srcOrd="0" destOrd="0" presId="urn:microsoft.com/office/officeart/2005/8/layout/venn1"/>
    <dgm:cxn modelId="{0100A533-08AF-6642-A2DB-C6CCFD065732}" type="presOf" srcId="{F21DAD99-DD8D-4760-ADE1-445541BBE483}" destId="{2E077229-06C1-41B3-9463-EE67957D1E3B}" srcOrd="1" destOrd="0" presId="urn:microsoft.com/office/officeart/2005/8/layout/venn1"/>
    <dgm:cxn modelId="{432B957B-97A6-0A4F-BB1D-FABA332E2F08}" type="presOf" srcId="{A834F18D-8233-4957-8B94-CE7E59376316}" destId="{69729D9A-EC86-48F0-BFDE-C2CD8DC8CF0B}" srcOrd="1" destOrd="0" presId="urn:microsoft.com/office/officeart/2005/8/layout/venn1"/>
    <dgm:cxn modelId="{642EDAE0-4AFE-884A-816C-310302039F1F}" type="presOf" srcId="{24EDC484-4E83-437C-85E5-B9938E8DC73B}" destId="{C9143451-B02F-4171-B448-04CBA99F8A19}" srcOrd="1" destOrd="0" presId="urn:microsoft.com/office/officeart/2005/8/layout/venn1"/>
    <dgm:cxn modelId="{FBEBEC9B-712A-B044-952F-98B3E57F2B0F}" type="presOf" srcId="{6AE05C95-EB61-4BBF-A6A7-0C29D10CF7A2}" destId="{FD06CBBF-DF14-481E-B798-6A7583B2F969}" srcOrd="0" destOrd="0" presId="urn:microsoft.com/office/officeart/2005/8/layout/venn1"/>
    <dgm:cxn modelId="{562FA284-935D-4465-85CC-6443E9902CAC}" srcId="{6185385F-7CE3-4D9E-B9A7-9B4B32E21956}" destId="{6AE05C95-EB61-4BBF-A6A7-0C29D10CF7A2}" srcOrd="0" destOrd="0" parTransId="{BFADEE2C-F015-464E-894C-15794322B518}" sibTransId="{A39616E5-84D8-4A67-B50A-95386A07AF67}"/>
    <dgm:cxn modelId="{25AA73C1-11A4-B54C-B9D5-553D7A30C2CA}" type="presParOf" srcId="{7CCABEF8-958C-436C-94B4-710F6E526E90}" destId="{FD06CBBF-DF14-481E-B798-6A7583B2F969}" srcOrd="0" destOrd="0" presId="urn:microsoft.com/office/officeart/2005/8/layout/venn1"/>
    <dgm:cxn modelId="{A2BE105F-B435-5349-87A7-53214C1A848B}" type="presParOf" srcId="{7CCABEF8-958C-436C-94B4-710F6E526E90}" destId="{AAA6E5B3-5088-4F47-8797-2430C76925A2}" srcOrd="1" destOrd="0" presId="urn:microsoft.com/office/officeart/2005/8/layout/venn1"/>
    <dgm:cxn modelId="{49F16E5A-F5FD-944A-A615-B77F9070EDF3}" type="presParOf" srcId="{7CCABEF8-958C-436C-94B4-710F6E526E90}" destId="{06747762-2F92-4D50-B69D-48A58486E21C}" srcOrd="2" destOrd="0" presId="urn:microsoft.com/office/officeart/2005/8/layout/venn1"/>
    <dgm:cxn modelId="{8B7B29FD-2381-C042-8C9A-AEF9F9911595}" type="presParOf" srcId="{7CCABEF8-958C-436C-94B4-710F6E526E90}" destId="{69729D9A-EC86-48F0-BFDE-C2CD8DC8CF0B}" srcOrd="3" destOrd="0" presId="urn:microsoft.com/office/officeart/2005/8/layout/venn1"/>
    <dgm:cxn modelId="{7FBB5870-2948-F544-8B1B-343CED70DCA1}" type="presParOf" srcId="{7CCABEF8-958C-436C-94B4-710F6E526E90}" destId="{70E4364A-D657-43C1-9FD5-C1992C9B515B}" srcOrd="4" destOrd="0" presId="urn:microsoft.com/office/officeart/2005/8/layout/venn1"/>
    <dgm:cxn modelId="{EFC17B05-964A-6444-8C8F-8F71D9C7DCE0}" type="presParOf" srcId="{7CCABEF8-958C-436C-94B4-710F6E526E90}" destId="{2E077229-06C1-41B3-9463-EE67957D1E3B}" srcOrd="5" destOrd="0" presId="urn:microsoft.com/office/officeart/2005/8/layout/venn1"/>
    <dgm:cxn modelId="{E995244B-1C4E-6F47-850F-A91F3B24CB70}" type="presParOf" srcId="{7CCABEF8-958C-436C-94B4-710F6E526E90}" destId="{FC7A7AFE-61FA-46F4-BB75-F6932104FB02}" srcOrd="6" destOrd="0" presId="urn:microsoft.com/office/officeart/2005/8/layout/venn1"/>
    <dgm:cxn modelId="{CB9F2E8E-EB7E-774D-98F1-FE7CC0800077}" type="presParOf" srcId="{7CCABEF8-958C-436C-94B4-710F6E526E90}" destId="{C9143451-B02F-4171-B448-04CBA99F8A19}"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6CBBF-DF14-481E-B798-6A7583B2F969}">
      <dsp:nvSpPr>
        <dsp:cNvPr id="0" name=""/>
        <dsp:cNvSpPr/>
      </dsp:nvSpPr>
      <dsp:spPr>
        <a:xfrm>
          <a:off x="2411767" y="53801"/>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1" kern="1200" dirty="0"/>
            <a:t>Theory</a:t>
          </a:r>
        </a:p>
      </dsp:txBody>
      <dsp:txXfrm>
        <a:off x="2734578" y="430414"/>
        <a:ext cx="2152072" cy="887730"/>
      </dsp:txXfrm>
    </dsp:sp>
    <dsp:sp modelId="{06747762-2F92-4D50-B69D-48A58486E21C}">
      <dsp:nvSpPr>
        <dsp:cNvPr id="0" name=""/>
        <dsp:cNvSpPr/>
      </dsp:nvSpPr>
      <dsp:spPr>
        <a:xfrm>
          <a:off x="3521382" y="1291243"/>
          <a:ext cx="3053347"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Design</a:t>
          </a:r>
        </a:p>
      </dsp:txBody>
      <dsp:txXfrm>
        <a:off x="5165493" y="1614054"/>
        <a:ext cx="1174364" cy="2152072"/>
      </dsp:txXfrm>
    </dsp:sp>
    <dsp:sp modelId="{70E4364A-D657-43C1-9FD5-C1992C9B515B}">
      <dsp:nvSpPr>
        <dsp:cNvPr id="0" name=""/>
        <dsp:cNvSpPr/>
      </dsp:nvSpPr>
      <dsp:spPr>
        <a:xfrm>
          <a:off x="2411767" y="2528685"/>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Practice</a:t>
          </a:r>
        </a:p>
      </dsp:txBody>
      <dsp:txXfrm>
        <a:off x="2734578" y="4062037"/>
        <a:ext cx="2152072" cy="887730"/>
      </dsp:txXfrm>
    </dsp:sp>
    <dsp:sp modelId="{FC7A7AFE-61FA-46F4-BB75-F6932104FB02}">
      <dsp:nvSpPr>
        <dsp:cNvPr id="0" name=""/>
        <dsp:cNvSpPr/>
      </dsp:nvSpPr>
      <dsp:spPr>
        <a:xfrm>
          <a:off x="1045268" y="1291243"/>
          <a:ext cx="3055809"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Measurement</a:t>
          </a:r>
          <a:endParaRPr lang="en-US" sz="1400" b="1" kern="1200" dirty="0">
            <a:solidFill>
              <a:schemeClr val="tx1"/>
            </a:solidFill>
          </a:endParaRPr>
        </a:p>
      </dsp:txBody>
      <dsp:txXfrm>
        <a:off x="1280330" y="1614054"/>
        <a:ext cx="1175311" cy="215207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IUPUI SERIES ON SERVICE LEARNING RESEARCH</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7E44F3-EAE7-4BD7-9D31-491F7F4EE034}" type="datetimeFigureOut">
              <a:rPr lang="en-US" smtClean="0"/>
              <a:pPr/>
              <a:t>9/24/12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D4C0C-815D-4156-B88A-15BDC39B5471}" type="slidenum">
              <a:rPr lang="en-US" smtClean="0"/>
              <a:pPr/>
              <a:t>‹#›</a:t>
            </a:fld>
            <a:endParaRPr lang="en-US"/>
          </a:p>
        </p:txBody>
      </p:sp>
    </p:spTree>
    <p:extLst>
      <p:ext uri="{BB962C8B-B14F-4D97-AF65-F5344CB8AC3E}">
        <p14:creationId xmlns:p14="http://schemas.microsoft.com/office/powerpoint/2010/main" val="399791804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IUPUI SERIES ON SERVICE LEARNING RESEARCH</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084284-2086-4BB0-886A-AEFBEC717D7F}" type="datetimeFigureOut">
              <a:rPr lang="en-US" smtClean="0"/>
              <a:pPr/>
              <a:t>9/24/12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6D169D-544E-45E9-91CA-B7DB275A5DFC}" type="slidenum">
              <a:rPr lang="en-US" smtClean="0"/>
              <a:pPr/>
              <a:t>‹#›</a:t>
            </a:fld>
            <a:endParaRPr lang="en-US"/>
          </a:p>
        </p:txBody>
      </p:sp>
    </p:spTree>
    <p:extLst>
      <p:ext uri="{BB962C8B-B14F-4D97-AF65-F5344CB8AC3E}">
        <p14:creationId xmlns:p14="http://schemas.microsoft.com/office/powerpoint/2010/main" val="147072685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D67A49-C07A-461F-B8A3-57F71A524133}" type="slidenum">
              <a:rPr lang="en-US" smtClean="0"/>
              <a:pPr/>
              <a:t>11</a:t>
            </a:fld>
            <a:endParaRPr lang="en-US" dirty="0"/>
          </a:p>
        </p:txBody>
      </p:sp>
    </p:spTree>
    <p:extLst>
      <p:ext uri="{BB962C8B-B14F-4D97-AF65-F5344CB8AC3E}">
        <p14:creationId xmlns:p14="http://schemas.microsoft.com/office/powerpoint/2010/main" val="2758020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3"/>
          <p:cNvSpPr>
            <a:spLocks noGrp="1" noChangeArrowheads="1"/>
          </p:cNvSpPr>
          <p:nvPr>
            <p:ph type="sldNum" sz="quarter" idx="5"/>
          </p:nvPr>
        </p:nvSpPr>
        <p:spPr>
          <a:noFill/>
        </p:spPr>
        <p:txBody>
          <a:bodyPr/>
          <a:lstStyle/>
          <a:p>
            <a:fld id="{77724E18-3E46-EC49-8641-B644FF51BF6B}" type="slidenum">
              <a:rPr lang="en-US"/>
              <a:pPr/>
              <a:t>35</a:t>
            </a:fld>
            <a:endParaRPr lang="en-US"/>
          </a:p>
        </p:txBody>
      </p:sp>
      <p:sp>
        <p:nvSpPr>
          <p:cNvPr id="65539" name="Rectangle 2"/>
          <p:cNvSpPr>
            <a:spLocks noGrp="1" noRot="1" noChangeAspect="1" noChangeArrowheads="1"/>
          </p:cNvSpPr>
          <p:nvPr>
            <p:ph type="sldImg"/>
          </p:nvPr>
        </p:nvSpPr>
        <p:spPr>
          <a:ln/>
        </p:spPr>
      </p:sp>
      <p:sp>
        <p:nvSpPr>
          <p:cNvPr id="65540" name="Rectangle 3"/>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3"/>
          <p:cNvSpPr>
            <a:spLocks noGrp="1" noChangeArrowheads="1"/>
          </p:cNvSpPr>
          <p:nvPr>
            <p:ph type="sldNum" sz="quarter" idx="5"/>
          </p:nvPr>
        </p:nvSpPr>
        <p:spPr>
          <a:noFill/>
        </p:spPr>
        <p:txBody>
          <a:bodyPr/>
          <a:lstStyle/>
          <a:p>
            <a:fld id="{745AB301-386D-6445-9300-941547BD3DF7}" type="slidenum">
              <a:rPr lang="en-US"/>
              <a:pPr/>
              <a:t>36</a:t>
            </a:fld>
            <a:endParaRPr lang="en-US"/>
          </a:p>
        </p:txBody>
      </p:sp>
      <p:sp>
        <p:nvSpPr>
          <p:cNvPr id="67587" name="Rectangle 2"/>
          <p:cNvSpPr>
            <a:spLocks noGrp="1" noRot="1" noChangeAspect="1" noChangeArrowheads="1"/>
          </p:cNvSpPr>
          <p:nvPr>
            <p:ph type="sldImg"/>
          </p:nvPr>
        </p:nvSpPr>
        <p:spPr>
          <a:ln/>
        </p:spPr>
      </p:sp>
      <p:sp>
        <p:nvSpPr>
          <p:cNvPr id="67588" name="Rectangle 3"/>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3"/>
          <p:cNvSpPr>
            <a:spLocks noGrp="1" noChangeArrowheads="1"/>
          </p:cNvSpPr>
          <p:nvPr>
            <p:ph type="sldNum" sz="quarter" idx="5"/>
          </p:nvPr>
        </p:nvSpPr>
        <p:spPr>
          <a:noFill/>
        </p:spPr>
        <p:txBody>
          <a:bodyPr/>
          <a:lstStyle/>
          <a:p>
            <a:fld id="{4332FB17-C61B-C84E-8D89-1035095212F9}" type="slidenum">
              <a:rPr lang="en-US"/>
              <a:pPr/>
              <a:t>37</a:t>
            </a:fld>
            <a:endParaRPr lang="en-US"/>
          </a:p>
        </p:txBody>
      </p:sp>
      <p:sp>
        <p:nvSpPr>
          <p:cNvPr id="69635" name="Rectangle 2"/>
          <p:cNvSpPr>
            <a:spLocks noGrp="1" noRot="1" noChangeAspect="1" noChangeArrowheads="1"/>
          </p:cNvSpPr>
          <p:nvPr>
            <p:ph type="sldImg"/>
          </p:nvPr>
        </p:nvSpPr>
        <p:spPr>
          <a:ln/>
        </p:spPr>
      </p:sp>
      <p:sp>
        <p:nvSpPr>
          <p:cNvPr id="69636" name="Rectangle 3"/>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3"/>
          <p:cNvSpPr>
            <a:spLocks noGrp="1" noChangeArrowheads="1"/>
          </p:cNvSpPr>
          <p:nvPr>
            <p:ph type="sldNum" sz="quarter" idx="5"/>
          </p:nvPr>
        </p:nvSpPr>
        <p:spPr>
          <a:noFill/>
        </p:spPr>
        <p:txBody>
          <a:bodyPr/>
          <a:lstStyle/>
          <a:p>
            <a:fld id="{02D10013-842D-E04A-99A1-39DDD2A1CEBB}" type="slidenum">
              <a:rPr lang="en-US"/>
              <a:pPr/>
              <a:t>21</a:t>
            </a:fld>
            <a:endParaRPr lang="en-US"/>
          </a:p>
        </p:txBody>
      </p:sp>
      <p:sp>
        <p:nvSpPr>
          <p:cNvPr id="40963" name="Rectangle 1026"/>
          <p:cNvSpPr>
            <a:spLocks noGrp="1" noRot="1" noChangeAspect="1" noChangeArrowheads="1"/>
          </p:cNvSpPr>
          <p:nvPr>
            <p:ph type="sldImg"/>
          </p:nvPr>
        </p:nvSpPr>
        <p:spPr>
          <a:ln/>
        </p:spPr>
      </p:sp>
      <p:sp>
        <p:nvSpPr>
          <p:cNvPr id="40964" name="Rectangle 1027"/>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3"/>
          <p:cNvSpPr>
            <a:spLocks noGrp="1" noChangeArrowheads="1"/>
          </p:cNvSpPr>
          <p:nvPr>
            <p:ph type="sldNum" sz="quarter" idx="5"/>
          </p:nvPr>
        </p:nvSpPr>
        <p:spPr>
          <a:noFill/>
        </p:spPr>
        <p:txBody>
          <a:bodyPr/>
          <a:lstStyle/>
          <a:p>
            <a:fld id="{A3AB7AF3-A6B3-7047-A043-D2B3D1959629}" type="slidenum">
              <a:rPr lang="en-US"/>
              <a:pPr/>
              <a:t>27</a:t>
            </a:fld>
            <a:endParaRPr lang="en-US"/>
          </a:p>
        </p:txBody>
      </p:sp>
      <p:sp>
        <p:nvSpPr>
          <p:cNvPr id="47107" name="Rectangle 2"/>
          <p:cNvSpPr>
            <a:spLocks noGrp="1" noRot="1" noChangeAspect="1" noChangeArrowheads="1"/>
          </p:cNvSpPr>
          <p:nvPr>
            <p:ph type="sldImg"/>
          </p:nvPr>
        </p:nvSpPr>
        <p:spPr>
          <a:ln/>
        </p:spPr>
      </p:sp>
      <p:sp>
        <p:nvSpPr>
          <p:cNvPr id="47108" name="Rectangle 3"/>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3"/>
          <p:cNvSpPr>
            <a:spLocks noGrp="1" noChangeArrowheads="1"/>
          </p:cNvSpPr>
          <p:nvPr>
            <p:ph type="sldNum" sz="quarter" idx="5"/>
          </p:nvPr>
        </p:nvSpPr>
        <p:spPr>
          <a:noFill/>
        </p:spPr>
        <p:txBody>
          <a:bodyPr/>
          <a:lstStyle/>
          <a:p>
            <a:fld id="{36997150-996B-B34F-8786-EB134ED4AE7A}" type="slidenum">
              <a:rPr lang="en-US"/>
              <a:pPr/>
              <a:t>29</a:t>
            </a:fld>
            <a:endParaRPr lang="en-US"/>
          </a:p>
        </p:txBody>
      </p:sp>
      <p:sp>
        <p:nvSpPr>
          <p:cNvPr id="43011" name="Rectangle 1026"/>
          <p:cNvSpPr>
            <a:spLocks noGrp="1" noRot="1" noChangeAspect="1" noChangeArrowheads="1"/>
          </p:cNvSpPr>
          <p:nvPr>
            <p:ph type="sldImg"/>
          </p:nvPr>
        </p:nvSpPr>
        <p:spPr>
          <a:ln/>
        </p:spPr>
      </p:sp>
      <p:sp>
        <p:nvSpPr>
          <p:cNvPr id="43012" name="Rectangle 1027"/>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3"/>
          <p:cNvSpPr>
            <a:spLocks noGrp="1" noChangeArrowheads="1"/>
          </p:cNvSpPr>
          <p:nvPr>
            <p:ph type="sldNum" sz="quarter" idx="5"/>
          </p:nvPr>
        </p:nvSpPr>
        <p:spPr>
          <a:noFill/>
        </p:spPr>
        <p:txBody>
          <a:bodyPr/>
          <a:lstStyle/>
          <a:p>
            <a:fld id="{44FF22D3-8270-3749-B57A-02E304509092}" type="slidenum">
              <a:rPr lang="en-US"/>
              <a:pPr/>
              <a:t>30</a:t>
            </a:fld>
            <a:endParaRPr lang="en-US"/>
          </a:p>
        </p:txBody>
      </p:sp>
      <p:sp>
        <p:nvSpPr>
          <p:cNvPr id="53251" name="Rectangle 2"/>
          <p:cNvSpPr>
            <a:spLocks noGrp="1" noRot="1" noChangeAspect="1" noChangeArrowheads="1"/>
          </p:cNvSpPr>
          <p:nvPr>
            <p:ph type="sldImg"/>
          </p:nvPr>
        </p:nvSpPr>
        <p:spPr>
          <a:ln/>
        </p:spPr>
      </p:sp>
      <p:sp>
        <p:nvSpPr>
          <p:cNvPr id="53252" name="Rectangle 3"/>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3"/>
          <p:cNvSpPr>
            <a:spLocks noGrp="1" noChangeArrowheads="1"/>
          </p:cNvSpPr>
          <p:nvPr>
            <p:ph type="sldNum" sz="quarter" idx="5"/>
          </p:nvPr>
        </p:nvSpPr>
        <p:spPr>
          <a:noFill/>
        </p:spPr>
        <p:txBody>
          <a:bodyPr/>
          <a:lstStyle/>
          <a:p>
            <a:fld id="{97D6C0F5-5A94-B249-98F4-8A9491A3340B}" type="slidenum">
              <a:rPr lang="en-US"/>
              <a:pPr/>
              <a:t>31</a:t>
            </a:fld>
            <a:endParaRPr lang="en-US"/>
          </a:p>
        </p:txBody>
      </p:sp>
      <p:sp>
        <p:nvSpPr>
          <p:cNvPr id="55299" name="Rectangle 2"/>
          <p:cNvSpPr>
            <a:spLocks noGrp="1" noRot="1" noChangeAspect="1" noChangeArrowheads="1"/>
          </p:cNvSpPr>
          <p:nvPr>
            <p:ph type="sldImg"/>
          </p:nvPr>
        </p:nvSpPr>
        <p:spPr>
          <a:ln/>
        </p:spPr>
      </p:sp>
      <p:sp>
        <p:nvSpPr>
          <p:cNvPr id="55300" name="Rectangle 3"/>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3"/>
          <p:cNvSpPr>
            <a:spLocks noGrp="1" noChangeArrowheads="1"/>
          </p:cNvSpPr>
          <p:nvPr>
            <p:ph type="sldNum" sz="quarter" idx="5"/>
          </p:nvPr>
        </p:nvSpPr>
        <p:spPr>
          <a:noFill/>
        </p:spPr>
        <p:txBody>
          <a:bodyPr/>
          <a:lstStyle/>
          <a:p>
            <a:fld id="{64C8AE7C-2A37-5742-B7F9-4EDC5CEDF38C}" type="slidenum">
              <a:rPr lang="en-US"/>
              <a:pPr/>
              <a:t>32</a:t>
            </a:fld>
            <a:endParaRPr lang="en-US"/>
          </a:p>
        </p:txBody>
      </p:sp>
      <p:sp>
        <p:nvSpPr>
          <p:cNvPr id="57347" name="Rectangle 2"/>
          <p:cNvSpPr>
            <a:spLocks noGrp="1" noRot="1" noChangeAspect="1" noChangeArrowheads="1"/>
          </p:cNvSpPr>
          <p:nvPr>
            <p:ph type="sldImg"/>
          </p:nvPr>
        </p:nvSpPr>
        <p:spPr>
          <a:ln/>
        </p:spPr>
      </p:sp>
      <p:sp>
        <p:nvSpPr>
          <p:cNvPr id="57348" name="Rectangle 3"/>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13"/>
          <p:cNvSpPr>
            <a:spLocks noGrp="1" noChangeArrowheads="1"/>
          </p:cNvSpPr>
          <p:nvPr>
            <p:ph type="sldNum" sz="quarter" idx="5"/>
          </p:nvPr>
        </p:nvSpPr>
        <p:spPr>
          <a:noFill/>
        </p:spPr>
        <p:txBody>
          <a:bodyPr/>
          <a:lstStyle/>
          <a:p>
            <a:fld id="{89D55D86-6D01-6B4A-A96E-F102FFF46A66}" type="slidenum">
              <a:rPr lang="en-US"/>
              <a:pPr/>
              <a:t>33</a:t>
            </a:fld>
            <a:endParaRPr lang="en-US"/>
          </a:p>
        </p:txBody>
      </p:sp>
      <p:sp>
        <p:nvSpPr>
          <p:cNvPr id="63491" name="Rectangle 2"/>
          <p:cNvSpPr>
            <a:spLocks noGrp="1" noRot="1" noChangeAspect="1" noChangeArrowheads="1"/>
          </p:cNvSpPr>
          <p:nvPr>
            <p:ph type="sldImg"/>
          </p:nvPr>
        </p:nvSpPr>
        <p:spPr>
          <a:ln/>
        </p:spPr>
      </p:sp>
      <p:sp>
        <p:nvSpPr>
          <p:cNvPr id="63492" name="Rectangle 3"/>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13"/>
          <p:cNvSpPr>
            <a:spLocks noGrp="1" noChangeArrowheads="1"/>
          </p:cNvSpPr>
          <p:nvPr>
            <p:ph type="sldNum" sz="quarter" idx="5"/>
          </p:nvPr>
        </p:nvSpPr>
        <p:spPr>
          <a:noFill/>
        </p:spPr>
        <p:txBody>
          <a:bodyPr/>
          <a:lstStyle/>
          <a:p>
            <a:fld id="{DD5D17C9-309B-B44D-84B8-7D744213351A}" type="slidenum">
              <a:rPr lang="en-US"/>
              <a:pPr/>
              <a:t>34</a:t>
            </a:fld>
            <a:endParaRPr 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lue Title Slide">
    <p:spTree>
      <p:nvGrpSpPr>
        <p:cNvPr id="1" name=""/>
        <p:cNvGrpSpPr/>
        <p:nvPr/>
      </p:nvGrpSpPr>
      <p:grpSpPr>
        <a:xfrm>
          <a:off x="0" y="0"/>
          <a:ext cx="0" cy="0"/>
          <a:chOff x="0" y="0"/>
          <a:chExt cx="0" cy="0"/>
        </a:xfrm>
      </p:grpSpPr>
      <p:pic>
        <p:nvPicPr>
          <p:cNvPr id="4" name="Picture 3"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87025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Blue 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Green Title Only">
    <p:spTree>
      <p:nvGrpSpPr>
        <p:cNvPr id="1" name=""/>
        <p:cNvGrpSpPr/>
        <p:nvPr/>
      </p:nvGrpSpPr>
      <p:grpSpPr>
        <a:xfrm>
          <a:off x="0" y="0"/>
          <a:ext cx="0" cy="0"/>
          <a:chOff x="0" y="0"/>
          <a:chExt cx="0" cy="0"/>
        </a:xfrm>
      </p:grpSpPr>
      <p:pic>
        <p:nvPicPr>
          <p:cNvPr id="4" name="Picture 3"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5" name="Picture 4"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Green Title Only">
    <p:spTree>
      <p:nvGrpSpPr>
        <p:cNvPr id="1" name=""/>
        <p:cNvGrpSpPr/>
        <p:nvPr/>
      </p:nvGrpSpPr>
      <p:grpSpPr>
        <a:xfrm>
          <a:off x="0" y="0"/>
          <a:ext cx="0" cy="0"/>
          <a:chOff x="0" y="0"/>
          <a:chExt cx="0" cy="0"/>
        </a:xfrm>
      </p:grpSpPr>
      <p:pic>
        <p:nvPicPr>
          <p:cNvPr id="3" name="Picture 2"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30296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3" name="Picture 2"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2641933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hoto Slide">
    <p:spTree>
      <p:nvGrpSpPr>
        <p:cNvPr id="1" name=""/>
        <p:cNvGrpSpPr/>
        <p:nvPr/>
      </p:nvGrpSpPr>
      <p:grpSpPr>
        <a:xfrm>
          <a:off x="0" y="0"/>
          <a:ext cx="0" cy="0"/>
          <a:chOff x="0" y="0"/>
          <a:chExt cx="0" cy="0"/>
        </a:xfrm>
      </p:grpSpPr>
      <p:sp>
        <p:nvSpPr>
          <p:cNvPr id="2" name="Picture Placeholder 2"/>
          <p:cNvSpPr>
            <a:spLocks noGrp="1"/>
          </p:cNvSpPr>
          <p:nvPr>
            <p:ph type="pic" idx="1"/>
          </p:nvPr>
        </p:nvSpPr>
        <p:spPr>
          <a:xfrm>
            <a:off x="0" y="0"/>
            <a:ext cx="9144000" cy="6857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pic>
        <p:nvPicPr>
          <p:cNvPr id="3" name="Picture 2"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4" name="Picture 3"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3564704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4"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234263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71051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Red">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21775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Gold">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Blue">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Red Title Slide">
    <p:spTree>
      <p:nvGrpSpPr>
        <p:cNvPr id="1" name=""/>
        <p:cNvGrpSpPr/>
        <p:nvPr/>
      </p:nvGrpSpPr>
      <p:grpSpPr>
        <a:xfrm>
          <a:off x="0" y="0"/>
          <a:ext cx="0" cy="0"/>
          <a:chOff x="0" y="0"/>
          <a:chExt cx="0" cy="0"/>
        </a:xfrm>
      </p:grpSpPr>
      <p:pic>
        <p:nvPicPr>
          <p:cNvPr id="5" name="Picture 4"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Green Title Slide">
    <p:spTree>
      <p:nvGrpSpPr>
        <p:cNvPr id="1" name=""/>
        <p:cNvGrpSpPr/>
        <p:nvPr/>
      </p:nvGrpSpPr>
      <p:grpSpPr>
        <a:xfrm>
          <a:off x="0" y="0"/>
          <a:ext cx="0" cy="0"/>
          <a:chOff x="0" y="0"/>
          <a:chExt cx="0" cy="0"/>
        </a:xfrm>
      </p:grpSpPr>
      <p:pic>
        <p:nvPicPr>
          <p:cNvPr id="5" name="Picture 4"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Green Title Slide">
    <p:spTree>
      <p:nvGrpSpPr>
        <p:cNvPr id="1" name=""/>
        <p:cNvGrpSpPr/>
        <p:nvPr/>
      </p:nvGrpSpPr>
      <p:grpSpPr>
        <a:xfrm>
          <a:off x="0" y="0"/>
          <a:ext cx="0" cy="0"/>
          <a:chOff x="0" y="0"/>
          <a:chExt cx="0" cy="0"/>
        </a:xfrm>
      </p:grpSpPr>
      <p:pic>
        <p:nvPicPr>
          <p:cNvPr id="4" name="Picture 3"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78434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2948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45777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Red Two Content">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187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Gold Two Content">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Blue Two Content">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Red Title Only">
    <p:spTree>
      <p:nvGrpSpPr>
        <p:cNvPr id="1" name=""/>
        <p:cNvGrpSpPr/>
        <p:nvPr/>
      </p:nvGrpSpPr>
      <p:grpSpPr>
        <a:xfrm>
          <a:off x="0" y="0"/>
          <a:ext cx="0" cy="0"/>
          <a:chOff x="0" y="0"/>
          <a:chExt cx="0" cy="0"/>
        </a:xfrm>
      </p:grpSpPr>
      <p:pic>
        <p:nvPicPr>
          <p:cNvPr id="3" name="Picture 2"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96305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IUPUI SERIES ON SERVICE LEARNING RESEARCH</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1393F-0598-0E4C-9D55-BD0121946C1E}" type="slidenum">
              <a:rPr lang="en-US" smtClean="0"/>
              <a:pPr/>
              <a:t>‹#›</a:t>
            </a:fld>
            <a:endParaRPr lang="en-US"/>
          </a:p>
        </p:txBody>
      </p:sp>
    </p:spTree>
    <p:extLst>
      <p:ext uri="{BB962C8B-B14F-4D97-AF65-F5344CB8AC3E}">
        <p14:creationId xmlns:p14="http://schemas.microsoft.com/office/powerpoint/2010/main" val="407396839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1.png"/><Relationship Id="rId3" Type="http://schemas.microsoft.com/office/2007/relationships/hdphoto" Target="../media/hdphoto1.wdp"/></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 </a:t>
            </a:r>
            <a:endParaRPr lang="en-US" dirty="0"/>
          </a:p>
        </p:txBody>
      </p:sp>
      <p:sp>
        <p:nvSpPr>
          <p:cNvPr id="3" name="Subtitle 2"/>
          <p:cNvSpPr>
            <a:spLocks noGrp="1"/>
          </p:cNvSpPr>
          <p:nvPr>
            <p:ph type="subTitle" idx="1"/>
          </p:nvPr>
        </p:nvSpPr>
        <p:spPr>
          <a:xfrm>
            <a:off x="609600" y="609600"/>
            <a:ext cx="8153400" cy="5486400"/>
          </a:xfrm>
        </p:spPr>
        <p:txBody>
          <a:bodyPr>
            <a:normAutofit/>
          </a:bodyPr>
          <a:lstStyle/>
          <a:p>
            <a:endParaRPr lang="en-US" sz="3600" dirty="0" smtClean="0">
              <a:solidFill>
                <a:schemeClr val="bg1"/>
              </a:solidFill>
            </a:endParaRPr>
          </a:p>
          <a:p>
            <a:r>
              <a:rPr lang="en-US" sz="3600" dirty="0" smtClean="0">
                <a:solidFill>
                  <a:schemeClr val="bg1"/>
                </a:solidFill>
              </a:rPr>
              <a:t>Framing a Theory-Grounded Research Agenda Related to STUDENTS</a:t>
            </a:r>
          </a:p>
          <a:p>
            <a:endParaRPr lang="en-US" sz="3600" dirty="0" smtClean="0">
              <a:solidFill>
                <a:schemeClr val="bg1"/>
              </a:solidFill>
            </a:endParaRPr>
          </a:p>
          <a:p>
            <a:endParaRPr lang="en-US" sz="3600" dirty="0" smtClean="0">
              <a:solidFill>
                <a:schemeClr val="bg1"/>
              </a:solidFill>
            </a:endParaRPr>
          </a:p>
          <a:p>
            <a:r>
              <a:rPr lang="en-US" sz="2800" dirty="0" smtClean="0">
                <a:solidFill>
                  <a:schemeClr val="bg1"/>
                </a:solidFill>
              </a:rPr>
              <a:t>Julie Hatcher, Peggy </a:t>
            </a:r>
            <a:r>
              <a:rPr lang="en-US" sz="2800" dirty="0" smtClean="0">
                <a:solidFill>
                  <a:schemeClr val="bg1"/>
                </a:solidFill>
              </a:rPr>
              <a:t>Fitch, </a:t>
            </a:r>
            <a:r>
              <a:rPr lang="en-US" sz="2800" dirty="0" smtClean="0">
                <a:solidFill>
                  <a:schemeClr val="bg1"/>
                </a:solidFill>
              </a:rPr>
              <a:t>Jay </a:t>
            </a:r>
            <a:r>
              <a:rPr lang="en-US" sz="2800" dirty="0" err="1" smtClean="0">
                <a:solidFill>
                  <a:schemeClr val="bg1"/>
                </a:solidFill>
              </a:rPr>
              <a:t>Brandenberger</a:t>
            </a:r>
            <a:endParaRPr lang="en-US" sz="2800" dirty="0" smtClean="0">
              <a:solidFill>
                <a:schemeClr val="bg1"/>
              </a:solidFill>
            </a:endParaRPr>
          </a:p>
          <a:p>
            <a:endParaRPr lang="en-US" dirty="0" smtClean="0">
              <a:solidFill>
                <a:schemeClr val="bg1"/>
              </a:solidFill>
            </a:endParaRPr>
          </a:p>
        </p:txBody>
      </p:sp>
    </p:spTree>
    <p:extLst>
      <p:ext uri="{BB962C8B-B14F-4D97-AF65-F5344CB8AC3E}">
        <p14:creationId xmlns:p14="http://schemas.microsoft.com/office/powerpoint/2010/main" val="253544883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 </a:t>
            </a:r>
            <a:endParaRPr lang="en-US" dirty="0"/>
          </a:p>
        </p:txBody>
      </p:sp>
      <p:sp>
        <p:nvSpPr>
          <p:cNvPr id="3" name="Subtitle 2"/>
          <p:cNvSpPr>
            <a:spLocks noGrp="1"/>
          </p:cNvSpPr>
          <p:nvPr>
            <p:ph type="subTitle" idx="1"/>
          </p:nvPr>
        </p:nvSpPr>
        <p:spPr>
          <a:xfrm>
            <a:off x="609600" y="609600"/>
            <a:ext cx="8153400" cy="5486400"/>
          </a:xfrm>
        </p:spPr>
        <p:txBody>
          <a:bodyPr>
            <a:normAutofit/>
          </a:bodyPr>
          <a:lstStyle/>
          <a:p>
            <a:r>
              <a:rPr lang="en-US" sz="3600" dirty="0" smtClean="0">
                <a:solidFill>
                  <a:schemeClr val="bg1"/>
                </a:solidFill>
              </a:rPr>
              <a:t>Cognitive Outcomes of Service Learning</a:t>
            </a:r>
          </a:p>
          <a:p>
            <a:r>
              <a:rPr lang="en-US" sz="2800" dirty="0" smtClean="0">
                <a:solidFill>
                  <a:schemeClr val="bg1"/>
                </a:solidFill>
              </a:rPr>
              <a:t>Peggy Fitch, Pam Steinke &amp; Tara Hudson</a:t>
            </a:r>
          </a:p>
          <a:p>
            <a:endParaRPr lang="en-US" dirty="0" smtClean="0">
              <a:solidFill>
                <a:schemeClr val="bg1"/>
              </a:solidFill>
            </a:endParaRPr>
          </a:p>
          <a:p>
            <a:pPr algn="l"/>
            <a:r>
              <a:rPr lang="en-US" dirty="0" smtClean="0">
                <a:solidFill>
                  <a:schemeClr val="bg1"/>
                </a:solidFill>
              </a:rPr>
              <a:t>Intellectual Development</a:t>
            </a:r>
          </a:p>
          <a:p>
            <a:pPr algn="l"/>
            <a:r>
              <a:rPr lang="en-US" dirty="0" smtClean="0">
                <a:solidFill>
                  <a:schemeClr val="bg1"/>
                </a:solidFill>
              </a:rPr>
              <a:t>Cognitive Processes Related to Critical Thinking</a:t>
            </a:r>
          </a:p>
          <a:p>
            <a:pPr marL="914400" indent="-457200" algn="l">
              <a:buFont typeface="Wingdings" pitchFamily="2" charset="2"/>
              <a:buChar char="§"/>
            </a:pPr>
            <a:r>
              <a:rPr lang="en-US" sz="2800" dirty="0" smtClean="0">
                <a:solidFill>
                  <a:schemeClr val="bg1"/>
                </a:solidFill>
              </a:rPr>
              <a:t>Metacognition</a:t>
            </a:r>
          </a:p>
          <a:p>
            <a:pPr marL="914400" indent="-457200" algn="l">
              <a:buFont typeface="Wingdings" pitchFamily="2" charset="2"/>
              <a:buChar char="§"/>
            </a:pPr>
            <a:r>
              <a:rPr lang="en-US" sz="2800" dirty="0" smtClean="0">
                <a:solidFill>
                  <a:schemeClr val="bg1"/>
                </a:solidFill>
              </a:rPr>
              <a:t>Problem Solving</a:t>
            </a:r>
          </a:p>
          <a:p>
            <a:pPr marL="914400" indent="-457200" algn="l">
              <a:buFont typeface="Wingdings" pitchFamily="2" charset="2"/>
              <a:buChar char="§"/>
            </a:pPr>
            <a:r>
              <a:rPr lang="en-US" sz="2800" dirty="0" smtClean="0">
                <a:solidFill>
                  <a:schemeClr val="bg1"/>
                </a:solidFill>
              </a:rPr>
              <a:t>Transfer</a:t>
            </a:r>
          </a:p>
        </p:txBody>
      </p:sp>
    </p:spTree>
    <p:extLst>
      <p:ext uri="{BB962C8B-B14F-4D97-AF65-F5344CB8AC3E}">
        <p14:creationId xmlns:p14="http://schemas.microsoft.com/office/powerpoint/2010/main" val="3469824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548326"/>
            <a:ext cx="52832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431436" y="1752600"/>
            <a:ext cx="2179163" cy="2246769"/>
          </a:xfrm>
          <a:prstGeom prst="rect">
            <a:avLst/>
          </a:prstGeom>
          <a:noFill/>
        </p:spPr>
        <p:txBody>
          <a:bodyPr wrap="square" rtlCol="0">
            <a:spAutoFit/>
          </a:bodyPr>
          <a:lstStyle/>
          <a:p>
            <a:r>
              <a:rPr lang="en-US" sz="2000" dirty="0" smtClean="0"/>
              <a:t>Relationship between intellectual development </a:t>
            </a:r>
          </a:p>
          <a:p>
            <a:r>
              <a:rPr lang="en-US" sz="2000" dirty="0" smtClean="0"/>
              <a:t>and cognitive processes related to critical thinking.</a:t>
            </a:r>
            <a:endParaRPr lang="en-US" sz="2000" dirty="0"/>
          </a:p>
        </p:txBody>
      </p:sp>
      <p:sp>
        <p:nvSpPr>
          <p:cNvPr id="5" name="Rectangle 4"/>
          <p:cNvSpPr/>
          <p:nvPr/>
        </p:nvSpPr>
        <p:spPr>
          <a:xfrm>
            <a:off x="2206619" y="76968"/>
            <a:ext cx="5067527"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798405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1143000"/>
          </a:xfrm>
        </p:spPr>
        <p:txBody>
          <a:bodyPr>
            <a:normAutofit fontScale="90000"/>
          </a:bodyPr>
          <a:lstStyle/>
          <a:p>
            <a:r>
              <a:rPr lang="en-US" sz="3600" dirty="0" smtClean="0"/>
              <a:t>Intellectual Development:  </a:t>
            </a:r>
            <a:r>
              <a:rPr lang="en-US" sz="3600" dirty="0" smtClean="0"/>
              <a:t/>
            </a:r>
            <a:br>
              <a:rPr lang="en-US" sz="3600" dirty="0" smtClean="0"/>
            </a:br>
            <a:r>
              <a:rPr lang="en-US" sz="3600" dirty="0" smtClean="0"/>
              <a:t>Perry’s </a:t>
            </a:r>
            <a:r>
              <a:rPr lang="en-US" sz="3600" dirty="0" smtClean="0"/>
              <a:t>Scheme</a:t>
            </a:r>
            <a:endParaRPr lang="en-US" sz="3600" dirty="0"/>
          </a:p>
        </p:txBody>
      </p:sp>
      <p:sp>
        <p:nvSpPr>
          <p:cNvPr id="3" name="Content Placeholder 2"/>
          <p:cNvSpPr>
            <a:spLocks noGrp="1"/>
          </p:cNvSpPr>
          <p:nvPr>
            <p:ph sz="half" idx="1"/>
          </p:nvPr>
        </p:nvSpPr>
        <p:spPr/>
        <p:txBody>
          <a:bodyPr>
            <a:normAutofit/>
          </a:bodyPr>
          <a:lstStyle/>
          <a:p>
            <a:r>
              <a:rPr lang="en-US" dirty="0" smtClean="0"/>
              <a:t>Dualism</a:t>
            </a:r>
          </a:p>
          <a:p>
            <a:endParaRPr lang="en-US" dirty="0"/>
          </a:p>
          <a:p>
            <a:r>
              <a:rPr lang="en-US" dirty="0" smtClean="0"/>
              <a:t>Multiplicity</a:t>
            </a:r>
          </a:p>
          <a:p>
            <a:endParaRPr lang="en-US" dirty="0"/>
          </a:p>
          <a:p>
            <a:r>
              <a:rPr lang="en-US" dirty="0" smtClean="0"/>
              <a:t>Contextual Relativism</a:t>
            </a:r>
          </a:p>
          <a:p>
            <a:endParaRPr lang="en-US" dirty="0"/>
          </a:p>
          <a:p>
            <a:r>
              <a:rPr lang="en-US" dirty="0" smtClean="0"/>
              <a:t>Commitment within Relativism</a:t>
            </a:r>
            <a:endParaRPr lang="en-US" dirty="0"/>
          </a:p>
        </p:txBody>
      </p:sp>
      <p:sp>
        <p:nvSpPr>
          <p:cNvPr id="4" name="Content Placeholder 3"/>
          <p:cNvSpPr>
            <a:spLocks noGrp="1"/>
          </p:cNvSpPr>
          <p:nvPr>
            <p:ph sz="half" idx="2"/>
          </p:nvPr>
        </p:nvSpPr>
        <p:spPr>
          <a:xfrm>
            <a:off x="4648200" y="1600200"/>
            <a:ext cx="4038600" cy="5029200"/>
          </a:xfrm>
        </p:spPr>
        <p:txBody>
          <a:bodyPr>
            <a:normAutofit/>
          </a:bodyPr>
          <a:lstStyle/>
          <a:p>
            <a:r>
              <a:rPr lang="en-US" dirty="0" smtClean="0"/>
              <a:t>Knowledge is “black &amp; white”</a:t>
            </a:r>
          </a:p>
          <a:p>
            <a:r>
              <a:rPr lang="en-US" dirty="0" smtClean="0"/>
              <a:t>Gray areas exist; all just opinion</a:t>
            </a:r>
          </a:p>
          <a:p>
            <a:r>
              <a:rPr lang="en-US" dirty="0" smtClean="0"/>
              <a:t>Knowledge depends upon context</a:t>
            </a:r>
            <a:endParaRPr lang="en-US" dirty="0"/>
          </a:p>
          <a:p>
            <a:r>
              <a:rPr lang="en-US" dirty="0" smtClean="0"/>
              <a:t>Can never really know, but must make commitments anyway</a:t>
            </a:r>
          </a:p>
          <a:p>
            <a:pPr marL="0" indent="0">
              <a:buNone/>
            </a:pPr>
            <a:endParaRPr lang="en-US" sz="1800" dirty="0" smtClean="0"/>
          </a:p>
          <a:p>
            <a:pPr marL="0" indent="0">
              <a:buNone/>
            </a:pPr>
            <a:r>
              <a:rPr lang="en-US" sz="1800" dirty="0"/>
              <a:t>	</a:t>
            </a:r>
            <a:r>
              <a:rPr lang="en-US" sz="1800" dirty="0" smtClean="0"/>
              <a:t>	(Perry, 1968/1999)</a:t>
            </a:r>
          </a:p>
        </p:txBody>
      </p:sp>
      <p:sp>
        <p:nvSpPr>
          <p:cNvPr id="5" name="Rectangle 4"/>
          <p:cNvSpPr/>
          <p:nvPr/>
        </p:nvSpPr>
        <p:spPr>
          <a:xfrm>
            <a:off x="1052002" y="120764"/>
            <a:ext cx="4853142"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535256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8000"/>
                    </a14:imgEffect>
                  </a14:imgLayer>
                </a14:imgProps>
              </a:ext>
              <a:ext uri="{28A0092B-C50C-407E-A947-70E740481C1C}">
                <a14:useLocalDpi xmlns:a14="http://schemas.microsoft.com/office/drawing/2010/main" val="0"/>
              </a:ext>
            </a:extLst>
          </a:blip>
          <a:srcRect/>
          <a:stretch>
            <a:fillRect/>
          </a:stretch>
        </p:blipFill>
        <p:spPr bwMode="auto">
          <a:xfrm>
            <a:off x="0" y="516402"/>
            <a:ext cx="10185568" cy="6936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12276" y="1074655"/>
            <a:ext cx="7086600" cy="584775"/>
          </a:xfrm>
          <a:prstGeom prst="rect">
            <a:avLst/>
          </a:prstGeom>
          <a:noFill/>
        </p:spPr>
        <p:txBody>
          <a:bodyPr wrap="square" rtlCol="0">
            <a:spAutoFit/>
          </a:bodyPr>
          <a:lstStyle/>
          <a:p>
            <a:pPr algn="ctr"/>
            <a:r>
              <a:rPr lang="en-US" sz="3200" dirty="0" smtClean="0"/>
              <a:t>Predictive Modeling Design</a:t>
            </a:r>
            <a:endParaRPr lang="en-US" sz="3200" dirty="0"/>
          </a:p>
        </p:txBody>
      </p:sp>
      <p:sp>
        <p:nvSpPr>
          <p:cNvPr id="4" name="Rectangle 3"/>
          <p:cNvSpPr/>
          <p:nvPr/>
        </p:nvSpPr>
        <p:spPr>
          <a:xfrm>
            <a:off x="2323380" y="0"/>
            <a:ext cx="4989254"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206166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4410"/>
            <a:ext cx="8229600" cy="944562"/>
          </a:xfrm>
        </p:spPr>
        <p:txBody>
          <a:bodyPr/>
          <a:lstStyle/>
          <a:p>
            <a:r>
              <a:rPr lang="en-US" dirty="0" smtClean="0"/>
              <a:t>Developmental Design</a:t>
            </a:r>
            <a:endParaRPr lang="en-US" dirty="0"/>
          </a:p>
        </p:txBody>
      </p:sp>
      <p:sp>
        <p:nvSpPr>
          <p:cNvPr id="3" name="Content Placeholder 2"/>
          <p:cNvSpPr>
            <a:spLocks noGrp="1"/>
          </p:cNvSpPr>
          <p:nvPr>
            <p:ph idx="1"/>
          </p:nvPr>
        </p:nvSpPr>
        <p:spPr>
          <a:xfrm>
            <a:off x="457200" y="1371600"/>
            <a:ext cx="8229600" cy="4953000"/>
          </a:xfrm>
        </p:spPr>
        <p:txBody>
          <a:bodyPr>
            <a:normAutofit fontScale="92500" lnSpcReduction="10000"/>
          </a:bodyPr>
          <a:lstStyle/>
          <a:p>
            <a:pPr marL="0" indent="0">
              <a:buNone/>
            </a:pPr>
            <a:r>
              <a:rPr lang="en-US" dirty="0" smtClean="0"/>
              <a:t>RQ:  </a:t>
            </a:r>
            <a:r>
              <a:rPr lang="en-US" sz="2800" dirty="0" smtClean="0"/>
              <a:t>How does level of intellectual development mediate or moderate students’ interpretations of, and responses to challenges and supports encountered in the service learning experience?</a:t>
            </a:r>
          </a:p>
          <a:p>
            <a:pPr marL="0" indent="0">
              <a:buNone/>
            </a:pPr>
            <a:endParaRPr lang="en-US" sz="2800" dirty="0" smtClean="0"/>
          </a:p>
          <a:p>
            <a:pPr marL="0" indent="0">
              <a:buNone/>
            </a:pPr>
            <a:r>
              <a:rPr lang="en-US" dirty="0" smtClean="0"/>
              <a:t>Developmental Instruction Variables:</a:t>
            </a:r>
            <a:endParaRPr lang="en-US" sz="2400" dirty="0"/>
          </a:p>
          <a:p>
            <a:pPr lvl="4"/>
            <a:r>
              <a:rPr lang="en-US" sz="2600" dirty="0" smtClean="0"/>
              <a:t>Structure</a:t>
            </a:r>
          </a:p>
          <a:p>
            <a:pPr lvl="4"/>
            <a:r>
              <a:rPr lang="en-US" sz="2600" dirty="0" smtClean="0"/>
              <a:t>Diversity</a:t>
            </a:r>
          </a:p>
          <a:p>
            <a:pPr lvl="4"/>
            <a:r>
              <a:rPr lang="en-US" sz="2600" dirty="0" err="1" smtClean="0"/>
              <a:t>Personalism</a:t>
            </a:r>
            <a:endParaRPr lang="en-US" sz="2600" dirty="0" smtClean="0"/>
          </a:p>
          <a:p>
            <a:pPr lvl="4"/>
            <a:r>
              <a:rPr lang="en-US" sz="2600" dirty="0" smtClean="0"/>
              <a:t>Experiential learning </a:t>
            </a:r>
          </a:p>
          <a:p>
            <a:pPr marL="1714500" lvl="4" indent="0">
              <a:buNone/>
            </a:pPr>
            <a:r>
              <a:rPr lang="en-US" sz="2600" dirty="0"/>
              <a:t>	</a:t>
            </a:r>
            <a:r>
              <a:rPr lang="en-US" sz="2600" dirty="0" smtClean="0"/>
              <a:t>		</a:t>
            </a:r>
            <a:r>
              <a:rPr lang="en-US" sz="1900" dirty="0" smtClean="0"/>
              <a:t>(</a:t>
            </a:r>
            <a:r>
              <a:rPr lang="en-US" sz="1900" dirty="0" err="1" smtClean="0"/>
              <a:t>Knefelkamp</a:t>
            </a:r>
            <a:r>
              <a:rPr lang="en-US" sz="1900" dirty="0" smtClean="0"/>
              <a:t> &amp; </a:t>
            </a:r>
            <a:r>
              <a:rPr lang="en-US" sz="1900" dirty="0" err="1" smtClean="0"/>
              <a:t>Widick</a:t>
            </a:r>
            <a:r>
              <a:rPr lang="en-US" sz="1900" dirty="0" smtClean="0"/>
              <a:t>, cited in Moore, 1994)</a:t>
            </a:r>
          </a:p>
        </p:txBody>
      </p:sp>
      <p:sp>
        <p:nvSpPr>
          <p:cNvPr id="4" name="Rectangle 3"/>
          <p:cNvSpPr/>
          <p:nvPr/>
        </p:nvSpPr>
        <p:spPr>
          <a:xfrm>
            <a:off x="2323379" y="0"/>
            <a:ext cx="4783987"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1757271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Conversation</a:t>
            </a:r>
            <a:endParaRPr lang="en-US" dirty="0"/>
          </a:p>
        </p:txBody>
      </p:sp>
      <p:sp>
        <p:nvSpPr>
          <p:cNvPr id="5" name="Content Placeholder 4"/>
          <p:cNvSpPr>
            <a:spLocks noGrp="1"/>
          </p:cNvSpPr>
          <p:nvPr>
            <p:ph idx="1"/>
          </p:nvPr>
        </p:nvSpPr>
        <p:spPr/>
        <p:txBody>
          <a:bodyPr/>
          <a:lstStyle/>
          <a:p>
            <a:pPr marL="0" indent="0" algn="ctr">
              <a:buNone/>
            </a:pPr>
            <a:endParaRPr lang="en-US" dirty="0" smtClean="0"/>
          </a:p>
          <a:p>
            <a:pPr marL="0" indent="0" algn="ctr">
              <a:buNone/>
            </a:pPr>
            <a:r>
              <a:rPr lang="en-US" sz="3600" dirty="0" smtClean="0"/>
              <a:t>Other research questions?</a:t>
            </a:r>
          </a:p>
          <a:p>
            <a:pPr marL="0" indent="0" algn="ctr">
              <a:buNone/>
            </a:pPr>
            <a:endParaRPr lang="en-US" sz="3600" dirty="0" smtClean="0"/>
          </a:p>
          <a:p>
            <a:pPr marL="0" indent="0" algn="ctr">
              <a:buNone/>
            </a:pPr>
            <a:r>
              <a:rPr lang="en-US" sz="3600" dirty="0" smtClean="0"/>
              <a:t>Implications of the theory?</a:t>
            </a:r>
          </a:p>
        </p:txBody>
      </p:sp>
      <p:sp>
        <p:nvSpPr>
          <p:cNvPr id="6" name="Rectangle 5"/>
          <p:cNvSpPr/>
          <p:nvPr/>
        </p:nvSpPr>
        <p:spPr>
          <a:xfrm>
            <a:off x="2323379" y="0"/>
            <a:ext cx="4937937"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1007625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16896" y="1163384"/>
            <a:ext cx="7741304" cy="3941304"/>
          </a:xfrm>
        </p:spPr>
        <p:txBody>
          <a:bodyPr>
            <a:normAutofit/>
          </a:bodyPr>
          <a:lstStyle/>
          <a:p>
            <a:r>
              <a:rPr lang="en-US" sz="3600" i="1" dirty="0"/>
              <a:t>Investigating Personal Development Outcomes in Service Learning: Theory and Research</a:t>
            </a:r>
            <a:r>
              <a:rPr lang="en-US" sz="3600" dirty="0"/>
              <a:t> </a:t>
            </a:r>
            <a:endParaRPr lang="en-US" sz="3600" dirty="0" smtClean="0"/>
          </a:p>
          <a:p>
            <a:endParaRPr lang="en-US" b="1" dirty="0" smtClean="0"/>
          </a:p>
          <a:p>
            <a:endParaRPr lang="en-US" b="1" dirty="0" smtClean="0"/>
          </a:p>
          <a:p>
            <a:r>
              <a:rPr lang="en-US" sz="2400" b="1" dirty="0" smtClean="0"/>
              <a:t>Jay </a:t>
            </a:r>
            <a:r>
              <a:rPr lang="en-US" sz="2400" b="1" dirty="0" smtClean="0"/>
              <a:t>Brandenberger, University of Notre Dame</a:t>
            </a:r>
          </a:p>
          <a:p>
            <a:endParaRPr lang="en-US" b="1" dirty="0" smtClean="0"/>
          </a:p>
          <a:p>
            <a:endParaRPr lang="en-US" b="1" dirty="0"/>
          </a:p>
        </p:txBody>
      </p:sp>
      <p:sp>
        <p:nvSpPr>
          <p:cNvPr id="4" name="Title 3"/>
          <p:cNvSpPr>
            <a:spLocks noGrp="1"/>
          </p:cNvSpPr>
          <p:nvPr>
            <p:ph type="ctrTitle"/>
          </p:nvPr>
        </p:nvSpPr>
        <p:spPr>
          <a:xfrm>
            <a:off x="685800" y="1181177"/>
            <a:ext cx="7772400" cy="1470025"/>
          </a:xfrm>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629" y="457200"/>
            <a:ext cx="8686800" cy="1143000"/>
          </a:xfrm>
        </p:spPr>
        <p:txBody>
          <a:bodyPr>
            <a:normAutofit fontScale="90000"/>
          </a:bodyPr>
          <a:lstStyle/>
          <a:p>
            <a:r>
              <a:rPr lang="en-US" b="1" dirty="0" smtClean="0"/>
              <a:t>Personal Outcomes of Service Learning</a:t>
            </a:r>
            <a:r>
              <a:rPr lang="en-US" dirty="0" smtClean="0"/>
              <a:t/>
            </a:r>
            <a:br>
              <a:rPr lang="en-US" dirty="0" smtClean="0"/>
            </a:br>
            <a:endParaRPr lang="en-US" dirty="0"/>
          </a:p>
        </p:txBody>
      </p:sp>
      <p:sp>
        <p:nvSpPr>
          <p:cNvPr id="3" name="Content Placeholder 2"/>
          <p:cNvSpPr>
            <a:spLocks noGrp="1"/>
          </p:cNvSpPr>
          <p:nvPr>
            <p:ph idx="1"/>
          </p:nvPr>
        </p:nvSpPr>
        <p:spPr>
          <a:xfrm>
            <a:off x="544771" y="1215370"/>
            <a:ext cx="8599229" cy="4525963"/>
          </a:xfrm>
        </p:spPr>
        <p:txBody>
          <a:bodyPr>
            <a:normAutofit fontScale="92500" lnSpcReduction="20000"/>
          </a:bodyPr>
          <a:lstStyle/>
          <a:p>
            <a:pPr>
              <a:buNone/>
            </a:pPr>
            <a:r>
              <a:rPr lang="en-US" dirty="0" smtClean="0"/>
              <a:t>	self</a:t>
            </a:r>
            <a:r>
              <a:rPr lang="en-US" dirty="0"/>
              <a:t>-understanding</a:t>
            </a:r>
            <a:r>
              <a:rPr lang="en-US" dirty="0" smtClean="0"/>
              <a:t>  </a:t>
            </a:r>
            <a:r>
              <a:rPr lang="en-US" dirty="0"/>
              <a:t> </a:t>
            </a:r>
            <a:r>
              <a:rPr lang="en-US" dirty="0" smtClean="0"/>
              <a:t> autonomy   </a:t>
            </a:r>
            <a:r>
              <a:rPr lang="en-US" dirty="0"/>
              <a:t>locus of </a:t>
            </a:r>
            <a:r>
              <a:rPr lang="en-US" dirty="0" smtClean="0"/>
              <a:t>control </a:t>
            </a:r>
            <a:r>
              <a:rPr lang="en-US" dirty="0"/>
              <a:t>emotional </a:t>
            </a:r>
            <a:r>
              <a:rPr lang="en-US" dirty="0" smtClean="0"/>
              <a:t>intelligence      character       courage   </a:t>
            </a:r>
            <a:r>
              <a:rPr lang="en-US" dirty="0"/>
              <a:t>political efficacy</a:t>
            </a:r>
            <a:r>
              <a:rPr lang="en-US" dirty="0" smtClean="0"/>
              <a:t>      political behavior                      civic understanding      spiritual/religious orientation    attitudes </a:t>
            </a:r>
            <a:r>
              <a:rPr lang="en-US" dirty="0"/>
              <a:t>toward social </a:t>
            </a:r>
            <a:r>
              <a:rPr lang="en-US" dirty="0" smtClean="0"/>
              <a:t>issues         conceptions </a:t>
            </a:r>
            <a:r>
              <a:rPr lang="en-US" dirty="0"/>
              <a:t>of fairness</a:t>
            </a:r>
            <a:r>
              <a:rPr lang="en-US" dirty="0" smtClean="0"/>
              <a:t> &amp; justice     </a:t>
            </a:r>
            <a:r>
              <a:rPr lang="en-US" dirty="0"/>
              <a:t>openness to </a:t>
            </a:r>
            <a:r>
              <a:rPr lang="en-US" dirty="0" smtClean="0"/>
              <a:t>diversity    moral judgment     identity development     sense </a:t>
            </a:r>
            <a:r>
              <a:rPr lang="en-US" dirty="0"/>
              <a:t>of integrity</a:t>
            </a:r>
            <a:r>
              <a:rPr lang="en-US" dirty="0" smtClean="0"/>
              <a:t> &amp; purpose     motivation   interdependence   wisdom      </a:t>
            </a:r>
            <a:endParaRPr lang="en-US" dirty="0" smtClean="0"/>
          </a:p>
          <a:p>
            <a:pPr>
              <a:buNone/>
            </a:pPr>
            <a:r>
              <a:rPr lang="en-US" dirty="0"/>
              <a:t>	</a:t>
            </a:r>
            <a:r>
              <a:rPr lang="en-US" dirty="0" smtClean="0"/>
              <a:t>			</a:t>
            </a:r>
            <a:r>
              <a:rPr lang="en-US" dirty="0" smtClean="0"/>
              <a:t>well</a:t>
            </a:r>
            <a:r>
              <a:rPr lang="en-US" dirty="0"/>
              <a:t>-</a:t>
            </a:r>
            <a:r>
              <a:rPr lang="en-US" dirty="0" smtClean="0"/>
              <a:t>being    flourishing      leadership skills    </a:t>
            </a:r>
            <a:r>
              <a:rPr lang="en-US" dirty="0" smtClean="0"/>
              <a:t>					personal </a:t>
            </a:r>
            <a:r>
              <a:rPr lang="en-US" dirty="0"/>
              <a:t>ways of knowing </a:t>
            </a:r>
            <a:endParaRPr lang="en-US" dirty="0" smtClean="0"/>
          </a:p>
          <a:p>
            <a:endParaRPr lang="en-US" dirty="0"/>
          </a:p>
        </p:txBody>
      </p:sp>
      <p:sp>
        <p:nvSpPr>
          <p:cNvPr id="4" name="TextBox 3"/>
          <p:cNvSpPr txBox="1"/>
          <p:nvPr/>
        </p:nvSpPr>
        <p:spPr>
          <a:xfrm>
            <a:off x="3617830" y="5700405"/>
            <a:ext cx="5526170" cy="564257"/>
          </a:xfrm>
          <a:prstGeom prst="rect">
            <a:avLst/>
          </a:prstGeom>
          <a:noFill/>
        </p:spPr>
        <p:txBody>
          <a:bodyPr wrap="square" rtlCol="0">
            <a:spAutoFit/>
          </a:bodyPr>
          <a:lstStyle/>
          <a:p>
            <a:r>
              <a:rPr lang="en-US" sz="2800" baseline="-25000" dirty="0" smtClean="0"/>
              <a:t>Most of these have a </a:t>
            </a:r>
            <a:r>
              <a:rPr lang="en-US" sz="2800" baseline="-25000" dirty="0"/>
              <a:t>moral or </a:t>
            </a:r>
            <a:r>
              <a:rPr lang="en-US" sz="2800" baseline="-25000" dirty="0" err="1"/>
              <a:t>prosocial</a:t>
            </a:r>
            <a:r>
              <a:rPr lang="en-US" sz="2800" baseline="-25000" dirty="0"/>
              <a:t> component. </a:t>
            </a:r>
            <a:endParaRPr lang="en-US" sz="2800" baseline="-25000" dirty="0" smtClean="0"/>
          </a:p>
          <a:p>
            <a:endParaRPr lang="en-US" baseline="-25000" dirty="0"/>
          </a:p>
        </p:txBody>
      </p:sp>
      <p:sp>
        <p:nvSpPr>
          <p:cNvPr id="5" name="Rectangle 4"/>
          <p:cNvSpPr/>
          <p:nvPr/>
        </p:nvSpPr>
        <p:spPr>
          <a:xfrm>
            <a:off x="2323380" y="0"/>
            <a:ext cx="4963596"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1594"/>
            <a:ext cx="8229600" cy="1143000"/>
          </a:xfrm>
        </p:spPr>
        <p:txBody>
          <a:bodyPr/>
          <a:lstStyle/>
          <a:p>
            <a:pPr algn="l"/>
            <a:r>
              <a:rPr lang="en-US" dirty="0" smtClean="0"/>
              <a:t>  Personal Outcomes </a:t>
            </a:r>
            <a:r>
              <a:rPr lang="en-US" dirty="0" err="1" smtClean="0">
                <a:sym typeface="Wingdings"/>
              </a:rPr>
              <a:t></a:t>
            </a:r>
            <a:r>
              <a:rPr lang="en-US" dirty="0" smtClean="0">
                <a:sym typeface="Wingdings"/>
              </a:rPr>
              <a:t> Salient </a:t>
            </a:r>
            <a:endParaRPr lang="en-US" dirty="0"/>
          </a:p>
        </p:txBody>
      </p:sp>
      <p:sp>
        <p:nvSpPr>
          <p:cNvPr id="3" name="Content Placeholder 2"/>
          <p:cNvSpPr>
            <a:spLocks noGrp="1"/>
          </p:cNvSpPr>
          <p:nvPr>
            <p:ph idx="1"/>
          </p:nvPr>
        </p:nvSpPr>
        <p:spPr>
          <a:xfrm>
            <a:off x="457199" y="1744594"/>
            <a:ext cx="5585307" cy="4759253"/>
          </a:xfrm>
        </p:spPr>
        <p:txBody>
          <a:bodyPr>
            <a:normAutofit/>
          </a:bodyPr>
          <a:lstStyle/>
          <a:p>
            <a:pPr>
              <a:buNone/>
            </a:pPr>
            <a:r>
              <a:rPr lang="en-US" dirty="0" smtClean="0"/>
              <a:t>	</a:t>
            </a:r>
          </a:p>
          <a:p>
            <a:pPr>
              <a:buNone/>
            </a:pPr>
            <a:r>
              <a:rPr lang="en-US" dirty="0" smtClean="0"/>
              <a:t>	</a:t>
            </a:r>
            <a:r>
              <a:rPr lang="en-US" dirty="0" err="1" smtClean="0"/>
              <a:t>Bringle</a:t>
            </a:r>
            <a:r>
              <a:rPr lang="en-US" dirty="0"/>
              <a:t>, Phillips, and </a:t>
            </a:r>
            <a:r>
              <a:rPr lang="en-US" dirty="0" smtClean="0"/>
              <a:t>Hudson (</a:t>
            </a:r>
            <a:r>
              <a:rPr lang="en-US" dirty="0"/>
              <a:t>2004</a:t>
            </a:r>
            <a:r>
              <a:rPr lang="en-US" dirty="0" smtClean="0"/>
              <a:t>)</a:t>
            </a:r>
          </a:p>
          <a:p>
            <a:pPr>
              <a:buNone/>
            </a:pPr>
            <a:r>
              <a:rPr lang="en-US" dirty="0" smtClean="0"/>
              <a:t> </a:t>
            </a:r>
          </a:p>
          <a:p>
            <a:pPr>
              <a:buNone/>
            </a:pPr>
            <a:r>
              <a:rPr lang="en-US" dirty="0" smtClean="0"/>
              <a:t>     </a:t>
            </a:r>
            <a:r>
              <a:rPr lang="en-US" dirty="0" smtClean="0">
                <a:sym typeface="Wingdings"/>
              </a:rPr>
              <a:t> </a:t>
            </a:r>
            <a:r>
              <a:rPr lang="en-US" dirty="0" smtClean="0"/>
              <a:t>majority of scales </a:t>
            </a:r>
            <a:r>
              <a:rPr lang="en-US" dirty="0" smtClean="0"/>
              <a:t>listed</a:t>
            </a:r>
          </a:p>
          <a:p>
            <a:pPr>
              <a:buNone/>
            </a:pPr>
            <a:r>
              <a:rPr lang="en-US" dirty="0"/>
              <a:t> </a:t>
            </a:r>
            <a:r>
              <a:rPr lang="en-US" dirty="0" smtClean="0"/>
              <a:t>               </a:t>
            </a:r>
            <a:r>
              <a:rPr lang="en-US" dirty="0" smtClean="0"/>
              <a:t>  assessed </a:t>
            </a:r>
            <a:r>
              <a:rPr lang="en-US" b="1" dirty="0" smtClean="0"/>
              <a:t>personal </a:t>
            </a:r>
            <a:endParaRPr lang="en-US" b="1" dirty="0" smtClean="0"/>
          </a:p>
          <a:p>
            <a:pPr>
              <a:buNone/>
            </a:pPr>
            <a:r>
              <a:rPr lang="en-US" b="1" dirty="0"/>
              <a:t> </a:t>
            </a:r>
            <a:r>
              <a:rPr lang="en-US" b="1" dirty="0" smtClean="0"/>
              <a:t>                 </a:t>
            </a:r>
            <a:r>
              <a:rPr lang="en-US" dirty="0" smtClean="0"/>
              <a:t>outcomes</a:t>
            </a:r>
            <a:r>
              <a:rPr lang="en-US" dirty="0" smtClean="0"/>
              <a:t>, constructs</a:t>
            </a:r>
          </a:p>
          <a:p>
            <a:endParaRPr lang="en-US" dirty="0"/>
          </a:p>
        </p:txBody>
      </p:sp>
      <p:pic>
        <p:nvPicPr>
          <p:cNvPr id="7" name="Picture 6"/>
          <p:cNvPicPr>
            <a:picLocks noChangeAspect="1"/>
          </p:cNvPicPr>
          <p:nvPr/>
        </p:nvPicPr>
        <p:blipFill>
          <a:blip r:embed="rId2"/>
          <a:stretch>
            <a:fillRect/>
          </a:stretch>
        </p:blipFill>
        <p:spPr>
          <a:xfrm>
            <a:off x="6477000" y="2285867"/>
            <a:ext cx="2304968" cy="3199137"/>
          </a:xfrm>
          <a:prstGeom prst="rect">
            <a:avLst/>
          </a:prstGeom>
        </p:spPr>
      </p:pic>
      <p:sp>
        <p:nvSpPr>
          <p:cNvPr id="5" name="Rectangle 4"/>
          <p:cNvSpPr/>
          <p:nvPr/>
        </p:nvSpPr>
        <p:spPr>
          <a:xfrm>
            <a:off x="2323380" y="0"/>
            <a:ext cx="4796816"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Personal Outcomes </a:t>
            </a:r>
            <a:r>
              <a:rPr lang="en-US" dirty="0" smtClean="0"/>
              <a:t>of Learning</a:t>
            </a:r>
            <a:endParaRPr lang="en-US" dirty="0"/>
          </a:p>
        </p:txBody>
      </p:sp>
      <p:sp>
        <p:nvSpPr>
          <p:cNvPr id="3" name="Content Placeholder 2"/>
          <p:cNvSpPr>
            <a:spLocks noGrp="1"/>
          </p:cNvSpPr>
          <p:nvPr>
            <p:ph idx="1"/>
          </p:nvPr>
        </p:nvSpPr>
        <p:spPr>
          <a:xfrm>
            <a:off x="457200" y="1415645"/>
            <a:ext cx="8229600" cy="4525963"/>
          </a:xfrm>
        </p:spPr>
        <p:txBody>
          <a:bodyPr>
            <a:normAutofit/>
          </a:bodyPr>
          <a:lstStyle/>
          <a:p>
            <a:pPr>
              <a:buNone/>
            </a:pPr>
            <a:r>
              <a:rPr lang="en-US" dirty="0" smtClean="0"/>
              <a:t>	Are common but often </a:t>
            </a:r>
            <a:r>
              <a:rPr lang="en-US" b="1" dirty="0" smtClean="0"/>
              <a:t>implicit </a:t>
            </a:r>
            <a:r>
              <a:rPr lang="en-US" dirty="0" smtClean="0"/>
              <a:t>goals of service learning, if not much of higher education . . . </a:t>
            </a:r>
          </a:p>
          <a:p>
            <a:pPr>
              <a:buNone/>
            </a:pPr>
            <a:endParaRPr lang="en-US" dirty="0" smtClean="0"/>
          </a:p>
          <a:p>
            <a:pPr>
              <a:buNone/>
            </a:pPr>
            <a:r>
              <a:rPr lang="en-US" dirty="0" smtClean="0"/>
              <a:t>	Consider:  "</a:t>
            </a:r>
            <a:r>
              <a:rPr lang="en-US" dirty="0"/>
              <a:t>You don't go to Notre Dame to learn how to do something, you go to learn how to be someone."</a:t>
            </a:r>
            <a:r>
              <a:rPr lang="en-US" dirty="0" smtClean="0"/>
              <a:t>     — Lou Holtz</a:t>
            </a:r>
          </a:p>
          <a:p>
            <a:pPr>
              <a:buNone/>
            </a:pPr>
            <a:endParaRPr lang="en-US" dirty="0"/>
          </a:p>
          <a:p>
            <a:pPr>
              <a:buNone/>
            </a:pPr>
            <a:endParaRPr lang="en-US" dirty="0" smtClean="0"/>
          </a:p>
          <a:p>
            <a:endParaRPr lang="en-US" dirty="0"/>
          </a:p>
        </p:txBody>
      </p:sp>
      <p:sp>
        <p:nvSpPr>
          <p:cNvPr id="4" name="Rectangle 3"/>
          <p:cNvSpPr/>
          <p:nvPr/>
        </p:nvSpPr>
        <p:spPr>
          <a:xfrm>
            <a:off x="2323380" y="0"/>
            <a:ext cx="4809646"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lide(fromBottom)">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IUPUI Series on Service Learning Research</a:t>
            </a:r>
            <a:endParaRPr lang="en-US" dirty="0"/>
          </a:p>
        </p:txBody>
      </p:sp>
      <p:sp>
        <p:nvSpPr>
          <p:cNvPr id="3" name="Content Placeholder 2"/>
          <p:cNvSpPr>
            <a:spLocks noGrp="1"/>
          </p:cNvSpPr>
          <p:nvPr>
            <p:ph idx="1"/>
          </p:nvPr>
        </p:nvSpPr>
        <p:spPr>
          <a:xfrm>
            <a:off x="1242260" y="1592507"/>
            <a:ext cx="7901740" cy="2948280"/>
          </a:xfrm>
        </p:spPr>
        <p:txBody>
          <a:bodyPr>
            <a:normAutofit fontScale="92500" lnSpcReduction="20000"/>
          </a:bodyPr>
          <a:lstStyle/>
          <a:p>
            <a:pPr>
              <a:buFont typeface="Wingdings" charset="2"/>
              <a:buChar char="Ø"/>
            </a:pPr>
            <a:r>
              <a:rPr lang="en-US" i="1" dirty="0" smtClean="0"/>
              <a:t>Research on Service Learning: </a:t>
            </a:r>
          </a:p>
          <a:p>
            <a:pPr marL="0" indent="0">
              <a:buNone/>
            </a:pPr>
            <a:r>
              <a:rPr lang="en-US" i="1" dirty="0"/>
              <a:t> </a:t>
            </a:r>
            <a:r>
              <a:rPr lang="en-US" i="1" dirty="0" smtClean="0"/>
              <a:t>   Conceptual Frameworks and Assessment</a:t>
            </a:r>
          </a:p>
          <a:p>
            <a:pPr marL="0" indent="0">
              <a:buNone/>
            </a:pPr>
            <a:r>
              <a:rPr lang="en-US" dirty="0"/>
              <a:t>	</a:t>
            </a:r>
            <a:r>
              <a:rPr lang="en-US" dirty="0" smtClean="0"/>
              <a:t>     </a:t>
            </a:r>
            <a:r>
              <a:rPr lang="en-US" dirty="0" err="1" smtClean="0"/>
              <a:t>Vol</a:t>
            </a:r>
            <a:r>
              <a:rPr lang="en-US" dirty="0" smtClean="0"/>
              <a:t> 2A: Students &amp; Faculty</a:t>
            </a:r>
          </a:p>
          <a:p>
            <a:pPr marL="0" indent="0">
              <a:buNone/>
            </a:pPr>
            <a:r>
              <a:rPr lang="en-US" dirty="0" smtClean="0"/>
              <a:t>	     </a:t>
            </a:r>
            <a:r>
              <a:rPr lang="en-US" dirty="0" err="1" smtClean="0"/>
              <a:t>Vol</a:t>
            </a:r>
            <a:r>
              <a:rPr lang="en-US" dirty="0" smtClean="0"/>
              <a:t> 2B: Communities, Institutions, &amp;</a:t>
            </a:r>
          </a:p>
          <a:p>
            <a:pPr marL="0" indent="0">
              <a:buNone/>
            </a:pPr>
            <a:r>
              <a:rPr lang="en-US" dirty="0"/>
              <a:t>	</a:t>
            </a:r>
            <a:r>
              <a:rPr lang="en-US" dirty="0" smtClean="0"/>
              <a:t>	   Partnerships</a:t>
            </a:r>
          </a:p>
          <a:p>
            <a:pPr marL="0" indent="0">
              <a:buNone/>
            </a:pPr>
            <a:r>
              <a:rPr lang="en-US" dirty="0" smtClean="0"/>
              <a:t>    (Stylus 2013)</a:t>
            </a:r>
            <a:endParaRPr lang="en-US" dirty="0"/>
          </a:p>
        </p:txBody>
      </p:sp>
    </p:spTree>
    <p:extLst>
      <p:ext uri="{BB962C8B-B14F-4D97-AF65-F5344CB8AC3E}">
        <p14:creationId xmlns:p14="http://schemas.microsoft.com/office/powerpoint/2010/main" val="126393280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APB: Theory Gone Missing</a:t>
            </a:r>
            <a:endParaRPr lang="en-US" dirty="0"/>
          </a:p>
        </p:txBody>
      </p:sp>
      <p:sp>
        <p:nvSpPr>
          <p:cNvPr id="3" name="Content Placeholder 2"/>
          <p:cNvSpPr>
            <a:spLocks noGrp="1"/>
          </p:cNvSpPr>
          <p:nvPr>
            <p:ph idx="1"/>
          </p:nvPr>
        </p:nvSpPr>
        <p:spPr>
          <a:xfrm>
            <a:off x="914400" y="1227866"/>
            <a:ext cx="8229600" cy="4525963"/>
          </a:xfrm>
        </p:spPr>
        <p:txBody>
          <a:bodyPr>
            <a:normAutofit fontScale="92500" lnSpcReduction="20000"/>
          </a:bodyPr>
          <a:lstStyle/>
          <a:p>
            <a:pPr>
              <a:buNone/>
            </a:pPr>
            <a:r>
              <a:rPr lang="en-US" dirty="0" smtClean="0"/>
              <a:t>	Service-learning scholar-practitioners are often better than other faculty at identifying learning outcomes, though we still often leave the personal outcomes unstated or assumed and address constructs in an </a:t>
            </a:r>
            <a:r>
              <a:rPr lang="en-US" dirty="0" err="1" smtClean="0"/>
              <a:t>atheoretical</a:t>
            </a:r>
            <a:r>
              <a:rPr lang="en-US" dirty="0" smtClean="0"/>
              <a:t> manner</a:t>
            </a:r>
          </a:p>
          <a:p>
            <a:pPr>
              <a:buNone/>
            </a:pPr>
            <a:endParaRPr lang="en-US" dirty="0" smtClean="0"/>
          </a:p>
          <a:p>
            <a:pPr>
              <a:buNone/>
            </a:pPr>
            <a:r>
              <a:rPr lang="en-US" dirty="0" smtClean="0"/>
              <a:t>	Much is known in </a:t>
            </a:r>
            <a:r>
              <a:rPr lang="en-US" b="1" dirty="0" smtClean="0"/>
              <a:t>developmental theory</a:t>
            </a:r>
            <a:r>
              <a:rPr lang="en-US" dirty="0" smtClean="0"/>
              <a:t> that can enhance understanding of how service-learning may or may not facilitate growth and student development</a:t>
            </a:r>
          </a:p>
          <a:p>
            <a:pPr>
              <a:buNone/>
            </a:pPr>
            <a:endParaRPr lang="en-US" dirty="0" smtClean="0"/>
          </a:p>
          <a:p>
            <a:pPr>
              <a:buNone/>
            </a:pPr>
            <a:endParaRPr lang="en-US" dirty="0" smtClean="0"/>
          </a:p>
          <a:p>
            <a:pPr>
              <a:buNone/>
            </a:pPr>
            <a:endParaRPr lang="en-US" dirty="0"/>
          </a:p>
          <a:p>
            <a:pPr>
              <a:buNone/>
            </a:pPr>
            <a:endParaRPr lang="en-US" dirty="0" smtClean="0"/>
          </a:p>
          <a:p>
            <a:endParaRPr lang="en-US" dirty="0"/>
          </a:p>
        </p:txBody>
      </p:sp>
      <p:sp>
        <p:nvSpPr>
          <p:cNvPr id="4" name="Rectangle 3"/>
          <p:cNvSpPr/>
          <p:nvPr/>
        </p:nvSpPr>
        <p:spPr>
          <a:xfrm>
            <a:off x="2323379" y="0"/>
            <a:ext cx="4732671"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533400" y="457200"/>
            <a:ext cx="8763000" cy="1219200"/>
          </a:xfrm>
        </p:spPr>
        <p:txBody>
          <a:bodyPr>
            <a:normAutofit/>
          </a:bodyPr>
          <a:lstStyle/>
          <a:p>
            <a:pPr marL="914400" indent="-914400" algn="l">
              <a:buFont typeface="Times" pitchFamily="-108" charset="0"/>
              <a:buNone/>
            </a:pPr>
            <a:r>
              <a:rPr lang="en-US" dirty="0" smtClean="0">
                <a:ea typeface="ＭＳ Ｐゴシック" pitchFamily="-108" charset="-128"/>
                <a:cs typeface="ＭＳ Ｐゴシック" pitchFamily="-108" charset="-128"/>
              </a:rPr>
              <a:t>	</a:t>
            </a:r>
            <a:endParaRPr lang="en-US" dirty="0">
              <a:ea typeface="ＭＳ Ｐゴシック" pitchFamily="-108" charset="-128"/>
              <a:cs typeface="ＭＳ Ｐゴシック" pitchFamily="-108" charset="-128"/>
            </a:endParaRPr>
          </a:p>
        </p:txBody>
      </p:sp>
      <p:sp>
        <p:nvSpPr>
          <p:cNvPr id="39939" name="Text Box 3"/>
          <p:cNvSpPr txBox="1">
            <a:spLocks noChangeArrowheads="1"/>
          </p:cNvSpPr>
          <p:nvPr/>
        </p:nvSpPr>
        <p:spPr bwMode="auto">
          <a:xfrm>
            <a:off x="3173100" y="5750183"/>
            <a:ext cx="5431801" cy="400110"/>
          </a:xfrm>
          <a:prstGeom prst="rect">
            <a:avLst/>
          </a:prstGeom>
          <a:noFill/>
          <a:ln w="12700" cap="sq">
            <a:noFill/>
            <a:miter lim="800000"/>
            <a:headEnd type="none" w="sm" len="sm"/>
            <a:tailEnd type="none" w="sm" len="sm"/>
          </a:ln>
        </p:spPr>
        <p:txBody>
          <a:bodyPr wrap="square">
            <a:prstTxWarp prst="textNoShape">
              <a:avLst/>
            </a:prstTxWarp>
            <a:spAutoFit/>
          </a:bodyPr>
          <a:lstStyle/>
          <a:p>
            <a:r>
              <a:rPr lang="en-US" sz="2000" dirty="0">
                <a:solidFill>
                  <a:schemeClr val="bg1"/>
                </a:solidFill>
              </a:rPr>
              <a:t> nothing is so practical as a good theory</a:t>
            </a:r>
            <a:endParaRPr lang="en-US" sz="1800" dirty="0">
              <a:solidFill>
                <a:schemeClr val="bg1"/>
              </a:solidFill>
            </a:endParaRPr>
          </a:p>
        </p:txBody>
      </p:sp>
      <p:sp>
        <p:nvSpPr>
          <p:cNvPr id="39940" name="Text Box 4"/>
          <p:cNvSpPr txBox="1">
            <a:spLocks noChangeArrowheads="1"/>
          </p:cNvSpPr>
          <p:nvPr/>
        </p:nvSpPr>
        <p:spPr bwMode="auto">
          <a:xfrm>
            <a:off x="886372" y="1046756"/>
            <a:ext cx="8058770" cy="4308872"/>
          </a:xfrm>
          <a:prstGeom prst="rect">
            <a:avLst/>
          </a:prstGeom>
          <a:noFill/>
          <a:ln w="12700" cap="sq">
            <a:noFill/>
            <a:miter lim="800000"/>
            <a:headEnd type="none" w="sm" len="sm"/>
            <a:tailEnd type="none" w="sm" len="sm"/>
          </a:ln>
        </p:spPr>
        <p:txBody>
          <a:bodyPr wrap="square">
            <a:prstTxWarp prst="textNoShape">
              <a:avLst/>
            </a:prstTxWarp>
            <a:spAutoFit/>
          </a:bodyPr>
          <a:lstStyle/>
          <a:p>
            <a:r>
              <a:rPr lang="en-US" sz="4800" dirty="0" smtClean="0">
                <a:solidFill>
                  <a:schemeClr val="bg1"/>
                </a:solidFill>
              </a:rPr>
              <a:t>Theory Matters</a:t>
            </a:r>
          </a:p>
          <a:p>
            <a:endParaRPr lang="en-US" sz="3200" dirty="0" smtClean="0">
              <a:solidFill>
                <a:schemeClr val="bg1"/>
              </a:solidFill>
            </a:endParaRPr>
          </a:p>
          <a:p>
            <a:r>
              <a:rPr lang="en-US" sz="3600" dirty="0" smtClean="0">
                <a:solidFill>
                  <a:schemeClr val="bg1"/>
                </a:solidFill>
                <a:ea typeface="ＭＳ Ｐゴシック" pitchFamily="-108" charset="-128"/>
                <a:cs typeface="ＭＳ Ｐゴシック" pitchFamily="-108" charset="-128"/>
              </a:rPr>
              <a:t>Begin with a Developmental Perspective</a:t>
            </a:r>
            <a:endParaRPr lang="en-US" sz="3600" dirty="0" smtClean="0">
              <a:solidFill>
                <a:schemeClr val="bg1"/>
              </a:solidFill>
            </a:endParaRPr>
          </a:p>
          <a:p>
            <a:endParaRPr lang="en-US" sz="3600" dirty="0">
              <a:solidFill>
                <a:schemeClr val="bg1"/>
              </a:solidFill>
            </a:endParaRPr>
          </a:p>
          <a:p>
            <a:r>
              <a:rPr lang="en-US" sz="3600" dirty="0">
                <a:solidFill>
                  <a:schemeClr val="bg1"/>
                </a:solidFill>
              </a:rPr>
              <a:t>Draw from well-developed knowledge of </a:t>
            </a:r>
            <a:r>
              <a:rPr lang="en-US" sz="3600" u="sng" dirty="0">
                <a:solidFill>
                  <a:schemeClr val="bg1"/>
                </a:solidFill>
              </a:rPr>
              <a:t>human learning</a:t>
            </a:r>
            <a:r>
              <a:rPr lang="en-US" sz="3600" dirty="0">
                <a:solidFill>
                  <a:schemeClr val="bg1"/>
                </a:solidFill>
              </a:rPr>
              <a:t> and development</a:t>
            </a:r>
          </a:p>
          <a:p>
            <a:r>
              <a:rPr lang="en-US" sz="3200" dirty="0">
                <a:solidFill>
                  <a:schemeClr val="bg1"/>
                </a:solidFill>
              </a:rPr>
              <a:t>         </a:t>
            </a:r>
            <a:r>
              <a:rPr lang="en-US" sz="3200" dirty="0" smtClean="0">
                <a:solidFill>
                  <a:schemeClr val="bg1"/>
                </a:solidFill>
              </a:rPr>
              <a:t> </a:t>
            </a:r>
            <a:r>
              <a:rPr lang="en-US" sz="1800" dirty="0" smtClean="0">
                <a:solidFill>
                  <a:schemeClr val="bg1"/>
                </a:solidFill>
              </a:rPr>
              <a:t> </a:t>
            </a:r>
            <a:endParaRPr lang="en-US" sz="3200" dirty="0" smtClean="0">
              <a:solidFill>
                <a:schemeClr val="bg1"/>
              </a:solidFill>
            </a:endParaRPr>
          </a:p>
          <a:p>
            <a:endParaRPr lang="en-US"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431" y="621146"/>
            <a:ext cx="8229600" cy="2078103"/>
          </a:xfrm>
        </p:spPr>
        <p:txBody>
          <a:bodyPr>
            <a:normAutofit fontScale="90000"/>
          </a:bodyPr>
          <a:lstStyle/>
          <a:p>
            <a:pPr algn="l"/>
            <a:r>
              <a:rPr lang="en-US" sz="5333" dirty="0"/>
              <a:t> </a:t>
            </a:r>
            <a:r>
              <a:rPr lang="en-US" sz="5333" dirty="0" smtClean="0"/>
              <a:t>Do we want change, </a:t>
            </a:r>
            <a:r>
              <a:rPr lang="en-US" dirty="0" smtClean="0"/>
              <a:t/>
            </a:r>
            <a:br>
              <a:rPr lang="en-US" dirty="0" smtClean="0"/>
            </a:br>
            <a:r>
              <a:rPr lang="en-US" dirty="0" smtClean="0"/>
              <a:t/>
            </a:r>
            <a:br>
              <a:rPr lang="en-US" dirty="0" smtClean="0"/>
            </a:br>
            <a:r>
              <a:rPr lang="en-US" dirty="0" smtClean="0"/>
              <a:t>			</a:t>
            </a:r>
          </a:p>
        </p:txBody>
      </p:sp>
      <p:sp>
        <p:nvSpPr>
          <p:cNvPr id="3" name="Content Placeholder 2"/>
          <p:cNvSpPr>
            <a:spLocks noGrp="1"/>
          </p:cNvSpPr>
          <p:nvPr>
            <p:ph idx="1"/>
          </p:nvPr>
        </p:nvSpPr>
        <p:spPr>
          <a:xfrm>
            <a:off x="1094008" y="2332037"/>
            <a:ext cx="8229600" cy="4525963"/>
          </a:xfrm>
        </p:spPr>
        <p:txBody>
          <a:bodyPr>
            <a:normAutofit/>
          </a:bodyPr>
          <a:lstStyle/>
          <a:p>
            <a:pPr>
              <a:buNone/>
            </a:pPr>
            <a:endParaRPr lang="en-US" dirty="0" smtClean="0"/>
          </a:p>
          <a:p>
            <a:pPr>
              <a:buNone/>
            </a:pPr>
            <a:r>
              <a:rPr lang="en-US" dirty="0" smtClean="0"/>
              <a:t>	</a:t>
            </a:r>
            <a:r>
              <a:rPr lang="en-US" smtClean="0"/>
              <a:t>Development suggests enhanced </a:t>
            </a:r>
            <a:r>
              <a:rPr lang="en-US" b="1" dirty="0" smtClean="0"/>
              <a:t>complexity </a:t>
            </a:r>
            <a:r>
              <a:rPr lang="en-US" dirty="0" smtClean="0"/>
              <a:t>(differentiation and integration) and suggests greater mastery or environmental fit</a:t>
            </a:r>
          </a:p>
          <a:p>
            <a:pPr>
              <a:buNone/>
            </a:pPr>
            <a:endParaRPr lang="en-US" dirty="0" smtClean="0"/>
          </a:p>
          <a:p>
            <a:pPr>
              <a:buNone/>
            </a:pPr>
            <a:endParaRPr lang="en-US" dirty="0" smtClean="0"/>
          </a:p>
          <a:p>
            <a:pPr>
              <a:buNone/>
            </a:pPr>
            <a:endParaRPr lang="en-US" dirty="0" smtClean="0"/>
          </a:p>
          <a:p>
            <a:endParaRPr lang="en-US" dirty="0"/>
          </a:p>
        </p:txBody>
      </p:sp>
      <p:sp>
        <p:nvSpPr>
          <p:cNvPr id="5" name="Rectangle 4"/>
          <p:cNvSpPr/>
          <p:nvPr/>
        </p:nvSpPr>
        <p:spPr>
          <a:xfrm>
            <a:off x="2963684" y="1590071"/>
            <a:ext cx="5387713" cy="830997"/>
          </a:xfrm>
          <a:prstGeom prst="rect">
            <a:avLst/>
          </a:prstGeom>
        </p:spPr>
        <p:txBody>
          <a:bodyPr wrap="none">
            <a:spAutoFit/>
          </a:bodyPr>
          <a:lstStyle/>
          <a:p>
            <a:r>
              <a:rPr lang="en-US" sz="4000" dirty="0">
                <a:solidFill>
                  <a:prstClr val="black"/>
                </a:solidFill>
                <a:ea typeface="+mj-ea"/>
                <a:cs typeface="+mj-cs"/>
              </a:rPr>
              <a:t>		</a:t>
            </a:r>
            <a:r>
              <a:rPr lang="en-US" sz="4800" dirty="0">
                <a:solidFill>
                  <a:prstClr val="black"/>
                </a:solidFill>
                <a:ea typeface="+mj-ea"/>
                <a:cs typeface="+mj-cs"/>
              </a:rPr>
              <a:t>or development?</a:t>
            </a:r>
            <a:endParaRPr lang="en-US" dirty="0"/>
          </a:p>
        </p:txBody>
      </p:sp>
      <p:sp>
        <p:nvSpPr>
          <p:cNvPr id="6" name="Rectangle 5"/>
          <p:cNvSpPr/>
          <p:nvPr/>
        </p:nvSpPr>
        <p:spPr>
          <a:xfrm>
            <a:off x="2323380" y="0"/>
            <a:ext cx="477115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9292"/>
            <a:ext cx="8229600" cy="1143000"/>
          </a:xfrm>
        </p:spPr>
        <p:txBody>
          <a:bodyPr>
            <a:normAutofit fontScale="90000"/>
          </a:bodyPr>
          <a:lstStyle/>
          <a:p>
            <a:r>
              <a:rPr lang="en-US" b="1" dirty="0" smtClean="0"/>
              <a:t>Theoretical Frameworks for Personal Outcomes (Development)</a:t>
            </a:r>
            <a:br>
              <a:rPr lang="en-US" b="1" dirty="0" smtClean="0"/>
            </a:br>
            <a:endParaRPr lang="en-US" b="1" dirty="0"/>
          </a:p>
        </p:txBody>
      </p:sp>
      <p:sp>
        <p:nvSpPr>
          <p:cNvPr id="3" name="Content Placeholder 2"/>
          <p:cNvSpPr>
            <a:spLocks noGrp="1"/>
          </p:cNvSpPr>
          <p:nvPr>
            <p:ph idx="1"/>
          </p:nvPr>
        </p:nvSpPr>
        <p:spPr>
          <a:xfrm>
            <a:off x="1137147" y="1600200"/>
            <a:ext cx="8686800" cy="4525963"/>
          </a:xfrm>
        </p:spPr>
        <p:txBody>
          <a:bodyPr>
            <a:normAutofit fontScale="77500" lnSpcReduction="20000"/>
          </a:bodyPr>
          <a:lstStyle/>
          <a:p>
            <a:pPr>
              <a:buNone/>
            </a:pPr>
            <a:endParaRPr lang="en-US" dirty="0" smtClean="0"/>
          </a:p>
          <a:p>
            <a:pPr>
              <a:buNone/>
            </a:pPr>
            <a:r>
              <a:rPr lang="en-US" dirty="0" smtClean="0"/>
              <a:t>	</a:t>
            </a:r>
            <a:r>
              <a:rPr lang="en-US" sz="4129" dirty="0" smtClean="0"/>
              <a:t>Cognitive-Developmental Framework </a:t>
            </a:r>
            <a:r>
              <a:rPr lang="en-US" sz="4000" dirty="0" smtClean="0">
                <a:ea typeface="ＭＳ Ｐゴシック" pitchFamily="-108" charset="-128"/>
                <a:cs typeface="ＭＳ Ｐゴシック" pitchFamily="-108" charset="-128"/>
              </a:rPr>
              <a:t>	</a:t>
            </a:r>
          </a:p>
          <a:p>
            <a:pPr>
              <a:buNone/>
            </a:pPr>
            <a:r>
              <a:rPr lang="en-US" sz="4000" dirty="0">
                <a:ea typeface="ＭＳ Ｐゴシック" pitchFamily="-108" charset="-128"/>
                <a:cs typeface="ＭＳ Ｐゴシック" pitchFamily="-108" charset="-128"/>
              </a:rPr>
              <a:t>	</a:t>
            </a:r>
            <a:r>
              <a:rPr lang="en-US" sz="2286" dirty="0" smtClean="0">
                <a:ea typeface="ＭＳ Ｐゴシック" pitchFamily="-108" charset="-128"/>
                <a:cs typeface="ＭＳ Ｐゴシック" pitchFamily="-108" charset="-128"/>
              </a:rPr>
              <a:t>(Piaget, Kohlberg, Rest, Gilligan, </a:t>
            </a:r>
            <a:r>
              <a:rPr lang="en-US" sz="2286" dirty="0" err="1" smtClean="0">
                <a:ea typeface="ＭＳ Ｐゴシック" pitchFamily="-108" charset="-128"/>
                <a:cs typeface="ＭＳ Ｐゴシック" pitchFamily="-108" charset="-128"/>
              </a:rPr>
              <a:t>Vygotsky</a:t>
            </a:r>
            <a:r>
              <a:rPr lang="en-US" sz="2286" dirty="0" smtClean="0">
                <a:ea typeface="ＭＳ Ｐゴシック" pitchFamily="-108" charset="-128"/>
                <a:cs typeface="ＭＳ Ｐゴシック" pitchFamily="-108" charset="-128"/>
              </a:rPr>
              <a:t>…)</a:t>
            </a:r>
            <a:endParaRPr lang="en-US" dirty="0" smtClean="0">
              <a:ea typeface="ＭＳ Ｐゴシック" pitchFamily="-108" charset="-128"/>
              <a:cs typeface="ＭＳ Ｐゴシック" pitchFamily="-108" charset="-128"/>
            </a:endParaRPr>
          </a:p>
          <a:p>
            <a:pPr marL="713232">
              <a:spcBef>
                <a:spcPts val="4968"/>
              </a:spcBef>
              <a:buNone/>
            </a:pPr>
            <a:r>
              <a:rPr lang="en-US" sz="3765" dirty="0" smtClean="0"/>
              <a:t>Moral Development Theory </a:t>
            </a:r>
          </a:p>
          <a:p>
            <a:pPr marL="713232">
              <a:spcBef>
                <a:spcPts val="4968"/>
              </a:spcBef>
              <a:buNone/>
            </a:pPr>
            <a:r>
              <a:rPr lang="en-US" sz="3765" dirty="0" smtClean="0"/>
              <a:t>Psychosocial and Identity Development Theory</a:t>
            </a:r>
          </a:p>
          <a:p>
            <a:pPr marL="713232">
              <a:spcBef>
                <a:spcPts val="4968"/>
              </a:spcBef>
              <a:buNone/>
            </a:pPr>
            <a:r>
              <a:rPr lang="en-US" sz="3765" dirty="0" smtClean="0"/>
              <a:t>Positive Psychology</a:t>
            </a:r>
          </a:p>
          <a:p>
            <a:pPr>
              <a:buNone/>
            </a:pPr>
            <a:endParaRPr lang="en-US" dirty="0" smtClean="0"/>
          </a:p>
          <a:p>
            <a:pPr>
              <a:buNone/>
            </a:pPr>
            <a:endParaRPr lang="en-US" dirty="0" smtClean="0"/>
          </a:p>
          <a:p>
            <a:endParaRPr lang="en-US" dirty="0"/>
          </a:p>
        </p:txBody>
      </p:sp>
      <p:sp>
        <p:nvSpPr>
          <p:cNvPr id="4" name="Rectangle 3"/>
          <p:cNvSpPr/>
          <p:nvPr/>
        </p:nvSpPr>
        <p:spPr>
          <a:xfrm>
            <a:off x="2323380" y="0"/>
            <a:ext cx="430106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Swiss Watch</a:t>
            </a:r>
            <a:r>
              <a:rPr lang="en-US" strike="sngStrike" dirty="0" smtClean="0"/>
              <a:t> Mak</a:t>
            </a:r>
            <a:r>
              <a:rPr lang="en-US" dirty="0" smtClean="0"/>
              <a:t>er: Piaget</a:t>
            </a:r>
            <a:endParaRPr lang="en-US" dirty="0"/>
          </a:p>
        </p:txBody>
      </p:sp>
      <p:sp>
        <p:nvSpPr>
          <p:cNvPr id="3" name="Content Placeholder 2"/>
          <p:cNvSpPr>
            <a:spLocks noGrp="1"/>
          </p:cNvSpPr>
          <p:nvPr>
            <p:ph idx="1"/>
          </p:nvPr>
        </p:nvSpPr>
        <p:spPr>
          <a:xfrm>
            <a:off x="914400" y="1174124"/>
            <a:ext cx="8229600" cy="4525963"/>
          </a:xfrm>
        </p:spPr>
        <p:txBody>
          <a:bodyPr>
            <a:normAutofit lnSpcReduction="10000"/>
          </a:bodyPr>
          <a:lstStyle/>
          <a:p>
            <a:r>
              <a:rPr lang="en-US" dirty="0"/>
              <a:t>Knowledge is not a ‘‘passive copy’’ of reality; rather, ‘‘to know is to transform reality’’ and to construct ‘‘models among which experience can enable us to choose’’ </a:t>
            </a:r>
            <a:r>
              <a:rPr lang="en-US" sz="2400" dirty="0"/>
              <a:t>(Piaget, 1970, </a:t>
            </a:r>
            <a:r>
              <a:rPr lang="en-US" sz="2400" dirty="0" err="1"/>
              <a:t>p</a:t>
            </a:r>
            <a:r>
              <a:rPr lang="en-US" sz="2400" dirty="0"/>
              <a:t>. 15)</a:t>
            </a:r>
            <a:r>
              <a:rPr lang="en-US" sz="2400" dirty="0" smtClean="0"/>
              <a:t>.</a:t>
            </a:r>
            <a:endParaRPr lang="en-US" dirty="0" smtClean="0"/>
          </a:p>
          <a:p>
            <a:endParaRPr lang="en-US" dirty="0" smtClean="0"/>
          </a:p>
          <a:p>
            <a:r>
              <a:rPr lang="en-US" dirty="0" smtClean="0"/>
              <a:t>Emphasis on processes </a:t>
            </a:r>
            <a:r>
              <a:rPr lang="en-US" dirty="0"/>
              <a:t>of </a:t>
            </a:r>
            <a:r>
              <a:rPr lang="en-US" b="1" dirty="0"/>
              <a:t>interaction </a:t>
            </a:r>
            <a:r>
              <a:rPr lang="en-US" dirty="0"/>
              <a:t>and </a:t>
            </a:r>
            <a:r>
              <a:rPr lang="en-US" b="1" dirty="0"/>
              <a:t>construction</a:t>
            </a:r>
            <a:r>
              <a:rPr lang="en-US" b="1" dirty="0" smtClean="0"/>
              <a:t> </a:t>
            </a:r>
            <a:r>
              <a:rPr lang="en-US" dirty="0" smtClean="0"/>
              <a:t>that are central </a:t>
            </a:r>
            <a:r>
              <a:rPr lang="en-US" dirty="0"/>
              <a:t>to service </a:t>
            </a:r>
            <a:r>
              <a:rPr lang="en-US" dirty="0" smtClean="0"/>
              <a:t>learning </a:t>
            </a:r>
          </a:p>
          <a:p>
            <a:pPr>
              <a:buNone/>
            </a:pPr>
            <a:endParaRPr lang="en-US" dirty="0" smtClean="0"/>
          </a:p>
          <a:p>
            <a:pPr>
              <a:buNone/>
            </a:pPr>
            <a:endParaRPr lang="en-US" dirty="0" smtClean="0"/>
          </a:p>
          <a:p>
            <a:endParaRPr lang="en-US" dirty="0"/>
          </a:p>
        </p:txBody>
      </p:sp>
      <p:sp>
        <p:nvSpPr>
          <p:cNvPr id="4" name="Rectangle 3"/>
          <p:cNvSpPr/>
          <p:nvPr/>
        </p:nvSpPr>
        <p:spPr>
          <a:xfrm>
            <a:off x="2323379" y="0"/>
            <a:ext cx="4912279"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8229600" cy="1143000"/>
          </a:xfrm>
        </p:spPr>
        <p:txBody>
          <a:bodyPr>
            <a:normAutofit fontScale="90000"/>
          </a:bodyPr>
          <a:lstStyle/>
          <a:p>
            <a:pPr algn="l"/>
            <a:r>
              <a:rPr lang="en-US" sz="4889" dirty="0" smtClean="0"/>
              <a:t>Cognitive-</a:t>
            </a:r>
            <a:r>
              <a:rPr lang="en-US" sz="4889" dirty="0" err="1" smtClean="0"/>
              <a:t>Mediational</a:t>
            </a:r>
            <a:r>
              <a:rPr lang="en-US" sz="4889" dirty="0" smtClean="0"/>
              <a:t> Model</a:t>
            </a:r>
            <a:r>
              <a:rPr lang="en-US" dirty="0" smtClean="0"/>
              <a:t>	</a:t>
            </a:r>
            <a:br>
              <a:rPr lang="en-US" dirty="0" smtClean="0"/>
            </a:br>
            <a:r>
              <a:rPr lang="en-US" dirty="0" smtClean="0"/>
              <a:t>									</a:t>
            </a:r>
            <a:r>
              <a:rPr lang="en-US" sz="2222" dirty="0" smtClean="0"/>
              <a:t>Anderson, 1989</a:t>
            </a:r>
            <a:endParaRPr lang="en-US" dirty="0"/>
          </a:p>
        </p:txBody>
      </p:sp>
      <p:sp>
        <p:nvSpPr>
          <p:cNvPr id="3" name="Content Placeholder 2"/>
          <p:cNvSpPr>
            <a:spLocks noGrp="1"/>
          </p:cNvSpPr>
          <p:nvPr>
            <p:ph idx="1"/>
          </p:nvPr>
        </p:nvSpPr>
        <p:spPr>
          <a:xfrm>
            <a:off x="914400" y="1600200"/>
            <a:ext cx="8229600" cy="4525963"/>
          </a:xfrm>
        </p:spPr>
        <p:txBody>
          <a:bodyPr>
            <a:normAutofit fontScale="92500" lnSpcReduction="10000"/>
          </a:bodyPr>
          <a:lstStyle/>
          <a:p>
            <a:pPr>
              <a:buNone/>
            </a:pPr>
            <a:r>
              <a:rPr lang="en-US" dirty="0" smtClean="0"/>
              <a:t>	Service Learning is consistent with new understandings of learning that focus on how the learner mediates understanding of the environment</a:t>
            </a:r>
          </a:p>
          <a:p>
            <a:pPr>
              <a:buNone/>
            </a:pPr>
            <a:endParaRPr lang="en-US" dirty="0" smtClean="0"/>
          </a:p>
          <a:p>
            <a:pPr>
              <a:buNone/>
            </a:pPr>
            <a:r>
              <a:rPr lang="en-US" dirty="0" smtClean="0"/>
              <a:t>			Traditional learning assumptions </a:t>
            </a:r>
            <a:r>
              <a:rPr lang="en-US" dirty="0" err="1" smtClean="0">
                <a:sym typeface="Wingdings"/>
              </a:rPr>
              <a:t></a:t>
            </a:r>
            <a:r>
              <a:rPr lang="en-US" dirty="0" smtClean="0"/>
              <a:t> </a:t>
            </a:r>
          </a:p>
          <a:p>
            <a:pPr>
              <a:buNone/>
            </a:pPr>
            <a:r>
              <a:rPr lang="en-US" dirty="0" smtClean="0">
                <a:sym typeface="Wingdings"/>
              </a:rPr>
              <a:t>			 •</a:t>
            </a:r>
            <a:r>
              <a:rPr lang="en-US" dirty="0" smtClean="0"/>
              <a:t> </a:t>
            </a:r>
            <a:r>
              <a:rPr lang="en-US" b="1" dirty="0" smtClean="0"/>
              <a:t>receptive-accrual model</a:t>
            </a:r>
          </a:p>
          <a:p>
            <a:pPr>
              <a:buNone/>
            </a:pPr>
            <a:r>
              <a:rPr lang="en-US" b="1" dirty="0" smtClean="0"/>
              <a:t>			 </a:t>
            </a:r>
            <a:r>
              <a:rPr lang="en-US" sz="3097" b="1" dirty="0" smtClean="0"/>
              <a:t>•</a:t>
            </a:r>
            <a:r>
              <a:rPr lang="en-US" b="1" dirty="0" smtClean="0"/>
              <a:t> </a:t>
            </a:r>
            <a:r>
              <a:rPr lang="en-US" dirty="0" smtClean="0"/>
              <a:t>focus on effects of external inputs,</a:t>
            </a:r>
          </a:p>
          <a:p>
            <a:pPr>
              <a:buNone/>
            </a:pPr>
            <a:r>
              <a:rPr lang="en-US" dirty="0" smtClean="0"/>
              <a:t>				 accumulated</a:t>
            </a:r>
            <a:endParaRPr lang="en-US" b="1" dirty="0" smtClean="0"/>
          </a:p>
          <a:p>
            <a:pPr>
              <a:buNone/>
            </a:pPr>
            <a:endParaRPr lang="en-US" dirty="0" smtClean="0"/>
          </a:p>
          <a:p>
            <a:pPr>
              <a:buNone/>
            </a:pPr>
            <a:endParaRPr lang="en-US" dirty="0" smtClean="0"/>
          </a:p>
          <a:p>
            <a:endParaRPr lang="en-US" dirty="0"/>
          </a:p>
        </p:txBody>
      </p:sp>
      <p:sp>
        <p:nvSpPr>
          <p:cNvPr id="4" name="Rectangle 3"/>
          <p:cNvSpPr/>
          <p:nvPr/>
        </p:nvSpPr>
        <p:spPr>
          <a:xfrm>
            <a:off x="2323379" y="0"/>
            <a:ext cx="4822475"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741" y="769075"/>
            <a:ext cx="8229600" cy="1143000"/>
          </a:xfrm>
        </p:spPr>
        <p:txBody>
          <a:bodyPr>
            <a:normAutofit fontScale="90000"/>
          </a:bodyPr>
          <a:lstStyle/>
          <a:p>
            <a:pPr algn="r"/>
            <a:r>
              <a:rPr lang="en-US" sz="3556" dirty="0" smtClean="0"/>
              <a:t>Cognitive-</a:t>
            </a:r>
            <a:r>
              <a:rPr lang="en-US" sz="3556" dirty="0" err="1" smtClean="0"/>
              <a:t>Mediational</a:t>
            </a:r>
            <a:r>
              <a:rPr lang="en-US" sz="3556" dirty="0" smtClean="0"/>
              <a:t> Model</a:t>
            </a:r>
            <a:r>
              <a:rPr lang="en-US" sz="4000" dirty="0" smtClean="0"/>
              <a:t>	</a:t>
            </a:r>
            <a:r>
              <a:rPr lang="en-US" dirty="0" smtClean="0"/>
              <a:t/>
            </a:r>
            <a:br>
              <a:rPr lang="en-US" dirty="0" smtClean="0"/>
            </a:br>
            <a:r>
              <a:rPr lang="en-US" dirty="0" smtClean="0"/>
              <a:t>									</a:t>
            </a:r>
            <a:r>
              <a:rPr lang="en-US" sz="2222" dirty="0" smtClean="0"/>
              <a:t>]</a:t>
            </a:r>
            <a:endParaRPr lang="en-US" dirty="0"/>
          </a:p>
        </p:txBody>
      </p:sp>
      <p:sp>
        <p:nvSpPr>
          <p:cNvPr id="3" name="Content Placeholder 2"/>
          <p:cNvSpPr>
            <a:spLocks noGrp="1"/>
          </p:cNvSpPr>
          <p:nvPr>
            <p:ph idx="1"/>
          </p:nvPr>
        </p:nvSpPr>
        <p:spPr>
          <a:xfrm>
            <a:off x="499065" y="1004886"/>
            <a:ext cx="8229600" cy="4525963"/>
          </a:xfrm>
        </p:spPr>
        <p:txBody>
          <a:bodyPr>
            <a:normAutofit fontScale="92500"/>
          </a:bodyPr>
          <a:lstStyle/>
          <a:p>
            <a:pPr>
              <a:buNone/>
            </a:pPr>
            <a:endParaRPr lang="en-US" dirty="0" smtClean="0"/>
          </a:p>
          <a:p>
            <a:pPr>
              <a:buNone/>
            </a:pPr>
            <a:endParaRPr lang="en-US" dirty="0" smtClean="0"/>
          </a:p>
          <a:p>
            <a:pPr>
              <a:buNone/>
            </a:pPr>
            <a:r>
              <a:rPr lang="en-US" dirty="0" smtClean="0"/>
              <a:t>	</a:t>
            </a:r>
            <a:r>
              <a:rPr lang="en-US" sz="3600" dirty="0" smtClean="0"/>
              <a:t>We each </a:t>
            </a:r>
            <a:r>
              <a:rPr lang="en-US" sz="3600" b="1" dirty="0" smtClean="0"/>
              <a:t>construct </a:t>
            </a:r>
            <a:r>
              <a:rPr lang="en-US" sz="3600" dirty="0" smtClean="0"/>
              <a:t>our understanding of fairness, of justice, of liberty, of equality, of honesty, of community and the like no matter how long these constructs have existed, no matter how </a:t>
            </a:r>
            <a:r>
              <a:rPr lang="en-US" sz="3600" i="1" dirty="0" smtClean="0"/>
              <a:t>true </a:t>
            </a:r>
            <a:r>
              <a:rPr lang="en-US" sz="3600" dirty="0" smtClean="0"/>
              <a:t>or commonly held were earlier conceptions</a:t>
            </a:r>
          </a:p>
          <a:p>
            <a:pPr>
              <a:buNone/>
            </a:pPr>
            <a:endParaRPr lang="en-US" sz="3600" dirty="0"/>
          </a:p>
          <a:p>
            <a:pPr>
              <a:buNone/>
            </a:pPr>
            <a:endParaRPr lang="en-US" dirty="0" smtClean="0"/>
          </a:p>
          <a:p>
            <a:pPr>
              <a:buNone/>
            </a:pPr>
            <a:endParaRPr lang="en-US" dirty="0" smtClean="0"/>
          </a:p>
          <a:p>
            <a:pPr>
              <a:buNone/>
            </a:pPr>
            <a:endParaRPr lang="en-US" dirty="0" smtClean="0"/>
          </a:p>
          <a:p>
            <a:endParaRPr lang="en-US" dirty="0"/>
          </a:p>
        </p:txBody>
      </p:sp>
      <p:sp>
        <p:nvSpPr>
          <p:cNvPr id="4" name="Rectangle 3"/>
          <p:cNvSpPr/>
          <p:nvPr/>
        </p:nvSpPr>
        <p:spPr>
          <a:xfrm>
            <a:off x="2323380" y="0"/>
            <a:ext cx="430106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371600" y="762000"/>
            <a:ext cx="7315200" cy="990600"/>
          </a:xfrm>
        </p:spPr>
        <p:txBody>
          <a:bodyPr/>
          <a:lstStyle/>
          <a:p>
            <a:r>
              <a:rPr lang="en-US" dirty="0" smtClean="0">
                <a:ea typeface="ＭＳ Ｐゴシック" pitchFamily="-108" charset="-128"/>
                <a:cs typeface="ＭＳ Ｐゴシック" pitchFamily="-108" charset="-128"/>
              </a:rPr>
              <a:t>Action </a:t>
            </a:r>
            <a:r>
              <a:rPr lang="en-US" dirty="0" err="1" smtClean="0">
                <a:latin typeface="Times" pitchFamily="-108" charset="0"/>
                <a:ea typeface="ＭＳ Ｐゴシック" pitchFamily="-108" charset="-128"/>
                <a:cs typeface="ＭＳ Ｐゴシック" pitchFamily="-108" charset="-128"/>
                <a:sym typeface="Wingdings 3" pitchFamily="-108" charset="2"/>
              </a:rPr>
              <a:t></a:t>
            </a:r>
            <a:r>
              <a:rPr lang="en-US" dirty="0" smtClean="0">
                <a:latin typeface="Times" pitchFamily="-108" charset="0"/>
                <a:ea typeface="ＭＳ Ｐゴシック" pitchFamily="-108" charset="-128"/>
                <a:cs typeface="ＭＳ Ｐゴシック" pitchFamily="-108" charset="-128"/>
                <a:sym typeface="Wingdings 3" pitchFamily="-108" charset="2"/>
              </a:rPr>
              <a:t> </a:t>
            </a:r>
            <a:r>
              <a:rPr lang="en-US" dirty="0" smtClean="0">
                <a:ea typeface="ＭＳ Ｐゴシック" pitchFamily="-108" charset="-128"/>
                <a:cs typeface="ＭＳ Ｐゴシック" pitchFamily="-108" charset="-128"/>
                <a:sym typeface="Wingdings 3" pitchFamily="-108" charset="2"/>
              </a:rPr>
              <a:t>Development</a:t>
            </a:r>
            <a:endParaRPr lang="en-US" dirty="0">
              <a:ea typeface="ＭＳ Ｐゴシック" pitchFamily="-108" charset="-128"/>
              <a:cs typeface="ＭＳ Ｐゴシック" pitchFamily="-108" charset="-128"/>
            </a:endParaRPr>
          </a:p>
        </p:txBody>
      </p:sp>
      <p:sp>
        <p:nvSpPr>
          <p:cNvPr id="46083" name="Text Box 3"/>
          <p:cNvSpPr txBox="1">
            <a:spLocks noChangeArrowheads="1"/>
          </p:cNvSpPr>
          <p:nvPr/>
        </p:nvSpPr>
        <p:spPr bwMode="auto">
          <a:xfrm>
            <a:off x="2286000" y="1981200"/>
            <a:ext cx="6629400" cy="3262432"/>
          </a:xfrm>
          <a:prstGeom prst="rect">
            <a:avLst/>
          </a:prstGeom>
          <a:noFill/>
          <a:ln w="12700" cap="sq">
            <a:noFill/>
            <a:miter lim="800000"/>
            <a:headEnd type="none" w="sm" len="sm"/>
            <a:tailEnd type="none" w="sm" len="sm"/>
          </a:ln>
        </p:spPr>
        <p:txBody>
          <a:bodyPr>
            <a:prstTxWarp prst="textNoShape">
              <a:avLst/>
            </a:prstTxWarp>
            <a:spAutoFit/>
          </a:bodyPr>
          <a:lstStyle/>
          <a:p>
            <a:pPr>
              <a:buFont typeface="Wingdings" pitchFamily="-108" charset="2"/>
              <a:buChar char="Ø"/>
            </a:pPr>
            <a:r>
              <a:rPr lang="en-US" sz="2800" dirty="0" smtClean="0">
                <a:solidFill>
                  <a:schemeClr val="bg1"/>
                </a:solidFill>
              </a:rPr>
              <a:t> We </a:t>
            </a:r>
            <a:r>
              <a:rPr lang="en-US" sz="2800" dirty="0">
                <a:solidFill>
                  <a:schemeClr val="bg1"/>
                </a:solidFill>
              </a:rPr>
              <a:t>learn cognitively and morally through active engagement</a:t>
            </a:r>
          </a:p>
          <a:p>
            <a:pPr>
              <a:buFont typeface="Wingdings" pitchFamily="-108" charset="2"/>
              <a:buChar char="Ø"/>
            </a:pPr>
            <a:endParaRPr lang="en-US" sz="1400" dirty="0">
              <a:solidFill>
                <a:schemeClr val="bg1"/>
              </a:solidFill>
            </a:endParaRPr>
          </a:p>
          <a:p>
            <a:pPr>
              <a:buFont typeface="Wingdings" pitchFamily="-108" charset="2"/>
              <a:buChar char="Ø"/>
            </a:pPr>
            <a:r>
              <a:rPr lang="en-US" sz="2800" dirty="0">
                <a:solidFill>
                  <a:schemeClr val="bg1"/>
                </a:solidFill>
              </a:rPr>
              <a:t> Cultural contexts shape development</a:t>
            </a:r>
          </a:p>
          <a:p>
            <a:pPr>
              <a:buFont typeface="Wingdings" pitchFamily="-108" charset="2"/>
              <a:buChar char="Ø"/>
            </a:pPr>
            <a:endParaRPr lang="en-US" sz="1600" dirty="0">
              <a:solidFill>
                <a:schemeClr val="bg1"/>
              </a:solidFill>
            </a:endParaRPr>
          </a:p>
          <a:p>
            <a:pPr>
              <a:buFont typeface="Wingdings" pitchFamily="-108" charset="2"/>
              <a:buChar char="Ø"/>
            </a:pPr>
            <a:r>
              <a:rPr lang="en-US" sz="2800" dirty="0">
                <a:solidFill>
                  <a:schemeClr val="bg1"/>
                </a:solidFill>
              </a:rPr>
              <a:t> Knowledge of world and self is</a:t>
            </a:r>
            <a:r>
              <a:rPr lang="en-US" sz="2800" dirty="0" smtClean="0">
                <a:solidFill>
                  <a:schemeClr val="bg1"/>
                </a:solidFill>
              </a:rPr>
              <a:t> co</a:t>
            </a:r>
            <a:r>
              <a:rPr lang="en-US" sz="2800" dirty="0">
                <a:solidFill>
                  <a:schemeClr val="bg1"/>
                </a:solidFill>
              </a:rPr>
              <a:t>-constructed through relationships</a:t>
            </a:r>
            <a:r>
              <a:rPr lang="en-US" dirty="0">
                <a:solidFill>
                  <a:schemeClr val="bg1"/>
                </a:solidFill>
              </a:rPr>
              <a:t> </a:t>
            </a:r>
          </a:p>
          <a:p>
            <a:r>
              <a:rPr lang="en-US" dirty="0">
                <a:solidFill>
                  <a:schemeClr val="bg1"/>
                </a:solidFill>
              </a:rPr>
              <a:t>                                           </a:t>
            </a:r>
            <a:r>
              <a:rPr lang="en-US" sz="1800" dirty="0">
                <a:solidFill>
                  <a:schemeClr val="bg1"/>
                </a:solidFill>
              </a:rPr>
              <a:t>(See </a:t>
            </a:r>
            <a:r>
              <a:rPr lang="en-US" sz="1800" dirty="0" err="1">
                <a:solidFill>
                  <a:schemeClr val="bg1"/>
                </a:solidFill>
              </a:rPr>
              <a:t>Santilli</a:t>
            </a:r>
            <a:r>
              <a:rPr lang="en-US" sz="1800" dirty="0">
                <a:solidFill>
                  <a:schemeClr val="bg1"/>
                </a:solidFill>
              </a:rPr>
              <a:t> and </a:t>
            </a:r>
            <a:r>
              <a:rPr lang="en-US" sz="1800" dirty="0" err="1">
                <a:solidFill>
                  <a:schemeClr val="bg1"/>
                </a:solidFill>
              </a:rPr>
              <a:t>Falbo</a:t>
            </a:r>
            <a:r>
              <a:rPr lang="en-US" sz="1800" dirty="0">
                <a:solidFill>
                  <a:schemeClr val="bg1"/>
                </a:solidFill>
              </a:rPr>
              <a:t>, 1998)</a:t>
            </a:r>
            <a:endParaRPr lang="en-US" dirty="0">
              <a:solidFill>
                <a:schemeClr val="bg1"/>
              </a:solidFill>
            </a:endParaRPr>
          </a:p>
          <a:p>
            <a:endParaRPr lang="en-US" dirty="0">
              <a:solidFill>
                <a:schemeClr val="bg1"/>
              </a:solidFill>
            </a:endParaRPr>
          </a:p>
        </p:txBody>
      </p:sp>
      <p:sp>
        <p:nvSpPr>
          <p:cNvPr id="46084" name="Rectangle 4"/>
          <p:cNvSpPr>
            <a:spLocks noChangeArrowheads="1"/>
          </p:cNvSpPr>
          <p:nvPr/>
        </p:nvSpPr>
        <p:spPr bwMode="auto">
          <a:xfrm>
            <a:off x="2853882" y="5257800"/>
            <a:ext cx="6324600" cy="1538883"/>
          </a:xfrm>
          <a:prstGeom prst="rect">
            <a:avLst/>
          </a:prstGeom>
          <a:noFill/>
          <a:ln w="12700" cap="sq">
            <a:noFill/>
            <a:miter lim="800000"/>
            <a:headEnd type="none" w="sm" len="sm"/>
            <a:tailEnd type="none" w="sm" len="sm"/>
          </a:ln>
        </p:spPr>
        <p:txBody>
          <a:bodyPr>
            <a:prstTxWarp prst="textNoShape">
              <a:avLst/>
            </a:prstTxWarp>
            <a:spAutoFit/>
          </a:bodyPr>
          <a:lstStyle/>
          <a:p>
            <a:r>
              <a:rPr lang="en-US" sz="2800" dirty="0">
                <a:solidFill>
                  <a:schemeClr val="bg1"/>
                </a:solidFill>
              </a:rPr>
              <a:t>Consistent with models of </a:t>
            </a:r>
          </a:p>
          <a:p>
            <a:endParaRPr lang="en-US" sz="1000" dirty="0">
              <a:solidFill>
                <a:schemeClr val="bg1"/>
              </a:solidFill>
            </a:endParaRPr>
          </a:p>
          <a:p>
            <a:r>
              <a:rPr lang="en-US" sz="2800" b="1" dirty="0">
                <a:solidFill>
                  <a:schemeClr val="bg1"/>
                </a:solidFill>
              </a:rPr>
              <a:t>service- and community-based learning</a:t>
            </a:r>
            <a:r>
              <a:rPr lang="en-US" sz="2800" dirty="0">
                <a:solidFill>
                  <a:schemeClr val="bg1"/>
                </a:solidFill>
              </a:rPr>
              <a:t>  </a:t>
            </a:r>
          </a:p>
        </p:txBody>
      </p:sp>
      <p:sp>
        <p:nvSpPr>
          <p:cNvPr id="46085" name="Rectangle 4"/>
          <p:cNvSpPr>
            <a:spLocks noChangeArrowheads="1"/>
          </p:cNvSpPr>
          <p:nvPr/>
        </p:nvSpPr>
        <p:spPr bwMode="auto">
          <a:xfrm>
            <a:off x="304800" y="3733799"/>
            <a:ext cx="1495392" cy="1477328"/>
          </a:xfrm>
          <a:prstGeom prst="rect">
            <a:avLst/>
          </a:prstGeom>
          <a:noFill/>
          <a:ln w="9525">
            <a:noFill/>
            <a:miter lim="800000"/>
            <a:headEnd/>
            <a:tailEnd/>
          </a:ln>
        </p:spPr>
        <p:txBody>
          <a:bodyPr wrap="square">
            <a:prstTxWarp prst="textNoShape">
              <a:avLst/>
            </a:prstTxWarp>
            <a:spAutoFit/>
          </a:bodyPr>
          <a:lstStyle/>
          <a:p>
            <a:r>
              <a:rPr kumimoji="0" lang="en-US" i="1" dirty="0">
                <a:solidFill>
                  <a:schemeClr val="bg1"/>
                </a:solidFill>
                <a:latin typeface="Times" pitchFamily="-108" charset="0"/>
              </a:rPr>
              <a:t>“… we learn to be just by doing just acts.”</a:t>
            </a:r>
            <a:endParaRPr kumimoji="0" lang="en-US" dirty="0">
              <a:solidFill>
                <a:schemeClr val="bg1"/>
              </a:solidFill>
              <a:latin typeface="Times" pitchFamily="-108" charset="0"/>
            </a:endParaRPr>
          </a:p>
          <a:p>
            <a:r>
              <a:rPr kumimoji="0" lang="en-US" dirty="0">
                <a:solidFill>
                  <a:schemeClr val="bg1"/>
                </a:solidFill>
                <a:latin typeface="Times" pitchFamily="-108" charset="0"/>
              </a:rPr>
              <a:t>   —Aristotle</a:t>
            </a:r>
            <a:endParaRPr kumimoji="0" lang="en-US" sz="2000" dirty="0">
              <a:solidFill>
                <a:schemeClr val="bg1"/>
              </a:solidFill>
              <a:latin typeface="Times" pitchFamily="-108" charset="0"/>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7888"/>
            <a:ext cx="8229600" cy="1143000"/>
          </a:xfrm>
        </p:spPr>
        <p:txBody>
          <a:bodyPr>
            <a:normAutofit fontScale="90000"/>
          </a:bodyPr>
          <a:lstStyle/>
          <a:p>
            <a:pPr algn="l"/>
            <a:r>
              <a:rPr lang="en-US" b="1" dirty="0" smtClean="0"/>
              <a:t>Service Learning Outcomes </a:t>
            </a:r>
            <a:r>
              <a:rPr lang="en-US" dirty="0" smtClean="0"/>
              <a:t/>
            </a:r>
            <a:br>
              <a:rPr lang="en-US" dirty="0" smtClean="0"/>
            </a:br>
            <a:r>
              <a:rPr lang="en-US" dirty="0" smtClean="0"/>
              <a:t>in Personal Domain</a:t>
            </a:r>
            <a:endParaRPr lang="en-US" dirty="0"/>
          </a:p>
        </p:txBody>
      </p:sp>
      <p:sp>
        <p:nvSpPr>
          <p:cNvPr id="3" name="Content Placeholder 2"/>
          <p:cNvSpPr>
            <a:spLocks noGrp="1"/>
          </p:cNvSpPr>
          <p:nvPr>
            <p:ph idx="1"/>
          </p:nvPr>
        </p:nvSpPr>
        <p:spPr>
          <a:xfrm>
            <a:off x="1242166" y="1542220"/>
            <a:ext cx="8686800" cy="4525963"/>
          </a:xfrm>
        </p:spPr>
        <p:txBody>
          <a:bodyPr>
            <a:normAutofit/>
          </a:bodyPr>
          <a:lstStyle/>
          <a:p>
            <a:r>
              <a:rPr lang="en-US" sz="2800" dirty="0" smtClean="0"/>
              <a:t>Agency and Identity</a:t>
            </a:r>
          </a:p>
          <a:p>
            <a:pPr>
              <a:spcBef>
                <a:spcPts val="1368"/>
              </a:spcBef>
            </a:pPr>
            <a:r>
              <a:rPr lang="en-US" sz="2800" dirty="0"/>
              <a:t>Perspective Transformation and Ways of Knowing </a:t>
            </a:r>
            <a:endParaRPr lang="en-US" sz="2800" dirty="0" smtClean="0"/>
          </a:p>
          <a:p>
            <a:pPr>
              <a:spcBef>
                <a:spcPts val="1368"/>
              </a:spcBef>
            </a:pPr>
            <a:r>
              <a:rPr lang="en-US" sz="2800" dirty="0" smtClean="0"/>
              <a:t>Moral Development [and purpose]</a:t>
            </a:r>
          </a:p>
          <a:p>
            <a:pPr>
              <a:spcBef>
                <a:spcPts val="1368"/>
              </a:spcBef>
            </a:pPr>
            <a:r>
              <a:rPr lang="en-US" sz="2800" dirty="0" smtClean="0"/>
              <a:t>Spirituality</a:t>
            </a:r>
          </a:p>
          <a:p>
            <a:pPr>
              <a:spcBef>
                <a:spcPts val="1368"/>
              </a:spcBef>
            </a:pPr>
            <a:r>
              <a:rPr lang="en-US" sz="2800" dirty="0"/>
              <a:t>Sociopolitical Attitudes, Citizenship,</a:t>
            </a:r>
            <a:r>
              <a:rPr lang="en-US" sz="2800" dirty="0" smtClean="0"/>
              <a:t> &amp; Leadership </a:t>
            </a:r>
          </a:p>
          <a:p>
            <a:pPr>
              <a:spcBef>
                <a:spcPts val="1368"/>
              </a:spcBef>
            </a:pPr>
            <a:r>
              <a:rPr lang="en-US" sz="2800" dirty="0" smtClean="0"/>
              <a:t>Career Development and Well-being</a:t>
            </a:r>
          </a:p>
          <a:p>
            <a:endParaRPr lang="en-US" sz="2800" dirty="0" smtClean="0"/>
          </a:p>
          <a:p>
            <a:pPr>
              <a:buNone/>
            </a:pPr>
            <a:endParaRPr lang="en-US" sz="2800" dirty="0" smtClean="0"/>
          </a:p>
          <a:p>
            <a:pPr>
              <a:buNone/>
            </a:pPr>
            <a:endParaRPr lang="en-US" sz="2800" dirty="0" smtClean="0"/>
          </a:p>
          <a:p>
            <a:endParaRPr lang="en-U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722141" y="990600"/>
            <a:ext cx="6858000" cy="914400"/>
          </a:xfrm>
          <a:noFill/>
        </p:spPr>
        <p:txBody>
          <a:bodyPr>
            <a:normAutofit fontScale="90000"/>
          </a:bodyPr>
          <a:lstStyle/>
          <a:p>
            <a:pPr algn="l"/>
            <a:r>
              <a:rPr lang="en-US" sz="4400" dirty="0">
                <a:ea typeface="ＭＳ Ｐゴシック" pitchFamily="-108" charset="-128"/>
                <a:cs typeface="ＭＳ Ｐゴシック" pitchFamily="-108" charset="-128"/>
              </a:rPr>
              <a:t>Moral and Civic</a:t>
            </a:r>
            <a:br>
              <a:rPr lang="en-US" sz="4400" dirty="0">
                <a:ea typeface="ＭＳ Ｐゴシック" pitchFamily="-108" charset="-128"/>
                <a:cs typeface="ＭＳ Ｐゴシック" pitchFamily="-108" charset="-128"/>
              </a:rPr>
            </a:br>
            <a:r>
              <a:rPr lang="en-US" sz="4000" dirty="0">
                <a:latin typeface="Perpetua Titling MT" pitchFamily="-108" charset="0"/>
                <a:ea typeface="ＭＳ Ｐゴシック" pitchFamily="-108" charset="-128"/>
                <a:cs typeface="ＭＳ Ｐゴシック" pitchFamily="-108" charset="-128"/>
              </a:rPr>
              <a:t>D </a:t>
            </a:r>
            <a:r>
              <a:rPr lang="en-US" sz="4000" dirty="0" err="1">
                <a:latin typeface="Perpetua Titling MT" pitchFamily="-108" charset="0"/>
                <a:ea typeface="ＭＳ Ｐゴシック" pitchFamily="-108" charset="-128"/>
                <a:cs typeface="ＭＳ Ｐゴシック" pitchFamily="-108" charset="-128"/>
              </a:rPr>
              <a:t>e</a:t>
            </a:r>
            <a:r>
              <a:rPr lang="en-US" sz="4000" dirty="0">
                <a:latin typeface="Perpetua Titling MT" pitchFamily="-108" charset="0"/>
                <a:ea typeface="ＭＳ Ｐゴシック" pitchFamily="-108" charset="-128"/>
                <a:cs typeface="ＭＳ Ｐゴシック" pitchFamily="-108" charset="-128"/>
              </a:rPr>
              <a:t> </a:t>
            </a:r>
            <a:r>
              <a:rPr lang="en-US" sz="4000" dirty="0" err="1">
                <a:latin typeface="Perpetua Titling MT" pitchFamily="-108" charset="0"/>
                <a:ea typeface="ＭＳ Ｐゴシック" pitchFamily="-108" charset="-128"/>
                <a:cs typeface="ＭＳ Ｐゴシック" pitchFamily="-108" charset="-128"/>
              </a:rPr>
              <a:t>v</a:t>
            </a:r>
            <a:r>
              <a:rPr lang="en-US" sz="4000" dirty="0">
                <a:latin typeface="Perpetua Titling MT" pitchFamily="-108" charset="0"/>
                <a:ea typeface="ＭＳ Ｐゴシック" pitchFamily="-108" charset="-128"/>
                <a:cs typeface="ＭＳ Ｐゴシック" pitchFamily="-108" charset="-128"/>
              </a:rPr>
              <a:t> </a:t>
            </a:r>
            <a:r>
              <a:rPr lang="en-US" sz="4000" dirty="0" err="1">
                <a:latin typeface="Perpetua Titling MT" pitchFamily="-108" charset="0"/>
                <a:ea typeface="ＭＳ Ｐゴシック" pitchFamily="-108" charset="-128"/>
                <a:cs typeface="ＭＳ Ｐゴシック" pitchFamily="-108" charset="-128"/>
              </a:rPr>
              <a:t>e</a:t>
            </a:r>
            <a:r>
              <a:rPr lang="en-US" sz="4000" dirty="0">
                <a:latin typeface="Perpetua Titling MT" pitchFamily="-108" charset="0"/>
                <a:ea typeface="ＭＳ Ｐゴシック" pitchFamily="-108" charset="-128"/>
                <a:cs typeface="ＭＳ Ｐゴシック" pitchFamily="-108" charset="-128"/>
              </a:rPr>
              <a:t> </a:t>
            </a:r>
            <a:r>
              <a:rPr lang="en-US" sz="4000" dirty="0" err="1">
                <a:latin typeface="Perpetua Titling MT" pitchFamily="-108" charset="0"/>
                <a:ea typeface="ＭＳ Ｐゴシック" pitchFamily="-108" charset="-128"/>
                <a:cs typeface="ＭＳ Ｐゴシック" pitchFamily="-108" charset="-128"/>
              </a:rPr>
              <a:t>l</a:t>
            </a:r>
            <a:r>
              <a:rPr lang="en-US" sz="4000" dirty="0">
                <a:latin typeface="Perpetua Titling MT" pitchFamily="-108" charset="0"/>
                <a:ea typeface="ＭＳ Ｐゴシック" pitchFamily="-108" charset="-128"/>
                <a:cs typeface="ＭＳ Ｐゴシック" pitchFamily="-108" charset="-128"/>
              </a:rPr>
              <a:t> </a:t>
            </a:r>
            <a:r>
              <a:rPr lang="en-US" sz="4000" dirty="0" err="1">
                <a:latin typeface="Perpetua Titling MT" pitchFamily="-108" charset="0"/>
                <a:ea typeface="ＭＳ Ｐゴシック" pitchFamily="-108" charset="-128"/>
                <a:cs typeface="ＭＳ Ｐゴシック" pitchFamily="-108" charset="-128"/>
              </a:rPr>
              <a:t>o</a:t>
            </a:r>
            <a:r>
              <a:rPr lang="en-US" sz="4000" dirty="0">
                <a:latin typeface="Perpetua Titling MT" pitchFamily="-108" charset="0"/>
                <a:ea typeface="ＭＳ Ｐゴシック" pitchFamily="-108" charset="-128"/>
                <a:cs typeface="ＭＳ Ｐゴシック" pitchFamily="-108" charset="-128"/>
              </a:rPr>
              <a:t> </a:t>
            </a:r>
            <a:r>
              <a:rPr lang="en-US" sz="4000" dirty="0" err="1">
                <a:latin typeface="Perpetua Titling MT" pitchFamily="-108" charset="0"/>
                <a:ea typeface="ＭＳ Ｐゴシック" pitchFamily="-108" charset="-128"/>
                <a:cs typeface="ＭＳ Ｐゴシック" pitchFamily="-108" charset="-128"/>
              </a:rPr>
              <a:t>p</a:t>
            </a:r>
            <a:r>
              <a:rPr lang="en-US" sz="4000" dirty="0">
                <a:latin typeface="Perpetua Titling MT" pitchFamily="-108" charset="0"/>
                <a:ea typeface="ＭＳ Ｐゴシック" pitchFamily="-108" charset="-128"/>
                <a:cs typeface="ＭＳ Ｐゴシック" pitchFamily="-108" charset="-128"/>
              </a:rPr>
              <a:t> </a:t>
            </a:r>
            <a:r>
              <a:rPr lang="en-US" sz="4000" dirty="0" err="1">
                <a:latin typeface="Perpetua Titling MT" pitchFamily="-108" charset="0"/>
                <a:ea typeface="ＭＳ Ｐゴシック" pitchFamily="-108" charset="-128"/>
                <a:cs typeface="ＭＳ Ｐゴシック" pitchFamily="-108" charset="-128"/>
              </a:rPr>
              <a:t>m</a:t>
            </a:r>
            <a:r>
              <a:rPr lang="en-US" sz="4000" dirty="0">
                <a:latin typeface="Perpetua Titling MT" pitchFamily="-108" charset="0"/>
                <a:ea typeface="ＭＳ Ｐゴシック" pitchFamily="-108" charset="-128"/>
                <a:cs typeface="ＭＳ Ｐゴシック" pitchFamily="-108" charset="-128"/>
              </a:rPr>
              <a:t> </a:t>
            </a:r>
            <a:r>
              <a:rPr lang="en-US" sz="4000" dirty="0" err="1">
                <a:latin typeface="Perpetua Titling MT" pitchFamily="-108" charset="0"/>
                <a:ea typeface="ＭＳ Ｐゴシック" pitchFamily="-108" charset="-128"/>
                <a:cs typeface="ＭＳ Ｐゴシック" pitchFamily="-108" charset="-128"/>
              </a:rPr>
              <a:t>e</a:t>
            </a:r>
            <a:r>
              <a:rPr lang="en-US" sz="4000" dirty="0">
                <a:latin typeface="Perpetua Titling MT" pitchFamily="-108" charset="0"/>
                <a:ea typeface="ＭＳ Ｐゴシック" pitchFamily="-108" charset="-128"/>
                <a:cs typeface="ＭＳ Ｐゴシック" pitchFamily="-108" charset="-128"/>
              </a:rPr>
              <a:t> </a:t>
            </a:r>
            <a:r>
              <a:rPr lang="en-US" sz="4000" dirty="0" err="1">
                <a:latin typeface="Perpetua Titling MT" pitchFamily="-108" charset="0"/>
                <a:ea typeface="ＭＳ Ｐゴシック" pitchFamily="-108" charset="-128"/>
                <a:cs typeface="ＭＳ Ｐゴシック" pitchFamily="-108" charset="-128"/>
              </a:rPr>
              <a:t>n</a:t>
            </a:r>
            <a:r>
              <a:rPr lang="en-US" sz="4000" dirty="0">
                <a:latin typeface="Perpetua Titling MT" pitchFamily="-108" charset="0"/>
                <a:ea typeface="ＭＳ Ｐゴシック" pitchFamily="-108" charset="-128"/>
                <a:cs typeface="ＭＳ Ｐゴシック" pitchFamily="-108" charset="-128"/>
              </a:rPr>
              <a:t> </a:t>
            </a:r>
            <a:r>
              <a:rPr lang="en-US" sz="4000" dirty="0" err="1">
                <a:latin typeface="Perpetua Titling MT" pitchFamily="-108" charset="0"/>
                <a:ea typeface="ＭＳ Ｐゴシック" pitchFamily="-108" charset="-128"/>
                <a:cs typeface="ＭＳ Ｐゴシック" pitchFamily="-108" charset="-128"/>
              </a:rPr>
              <a:t>t</a:t>
            </a:r>
            <a:r>
              <a:rPr lang="en-US" sz="4400" dirty="0">
                <a:latin typeface="Perpetua Titling MT" pitchFamily="-108" charset="0"/>
                <a:ea typeface="ＭＳ Ｐゴシック" pitchFamily="-108" charset="-128"/>
                <a:cs typeface="ＭＳ Ｐゴシック" pitchFamily="-108" charset="-128"/>
              </a:rPr>
              <a:t> </a:t>
            </a:r>
            <a:r>
              <a:rPr lang="en-US" sz="4400" dirty="0">
                <a:ea typeface="ＭＳ Ｐゴシック" pitchFamily="-108" charset="-128"/>
                <a:cs typeface="ＭＳ Ｐゴシック" pitchFamily="-108" charset="-128"/>
              </a:rPr>
              <a:t/>
            </a:r>
            <a:br>
              <a:rPr lang="en-US" sz="4400" dirty="0">
                <a:ea typeface="ＭＳ Ｐゴシック" pitchFamily="-108" charset="-128"/>
                <a:cs typeface="ＭＳ Ｐゴシック" pitchFamily="-108" charset="-128"/>
              </a:rPr>
            </a:br>
            <a:r>
              <a:rPr lang="en-US" sz="4400" dirty="0">
                <a:ea typeface="ＭＳ Ｐゴシック" pitchFamily="-108" charset="-128"/>
                <a:cs typeface="ＭＳ Ｐゴシック" pitchFamily="-108" charset="-128"/>
              </a:rPr>
              <a:t>During the College Years</a:t>
            </a:r>
            <a:endParaRPr lang="en-US" dirty="0">
              <a:ea typeface="ＭＳ Ｐゴシック" pitchFamily="-108" charset="-128"/>
              <a:cs typeface="ＭＳ Ｐゴシック" pitchFamily="-108" charset="-128"/>
            </a:endParaRPr>
          </a:p>
        </p:txBody>
      </p:sp>
      <p:sp>
        <p:nvSpPr>
          <p:cNvPr id="41987" name="Rectangle 3"/>
          <p:cNvSpPr>
            <a:spLocks noGrp="1" noChangeArrowheads="1"/>
          </p:cNvSpPr>
          <p:nvPr>
            <p:ph type="body" idx="1"/>
          </p:nvPr>
        </p:nvSpPr>
        <p:spPr>
          <a:xfrm>
            <a:off x="1227663" y="2452918"/>
            <a:ext cx="7696200" cy="4419600"/>
          </a:xfrm>
          <a:noFill/>
        </p:spPr>
        <p:txBody>
          <a:bodyPr/>
          <a:lstStyle/>
          <a:p>
            <a:pPr>
              <a:lnSpc>
                <a:spcPct val="90000"/>
              </a:lnSpc>
              <a:spcBef>
                <a:spcPct val="75000"/>
              </a:spcBef>
              <a:buNone/>
            </a:pPr>
            <a:r>
              <a:rPr lang="en-US" sz="2800" b="1" dirty="0">
                <a:ea typeface="ＭＳ Ｐゴシック" pitchFamily="-108" charset="-128"/>
                <a:cs typeface="ＭＳ Ｐゴシック" pitchFamily="-108" charset="-128"/>
              </a:rPr>
              <a:t>Cognitive readiness:</a:t>
            </a:r>
            <a:r>
              <a:rPr lang="en-US" sz="2800" b="1" dirty="0" smtClean="0">
                <a:ea typeface="ＭＳ Ｐゴシック" pitchFamily="-108" charset="-128"/>
                <a:cs typeface="ＭＳ Ｐゴシック" pitchFamily="-108" charset="-128"/>
              </a:rPr>
              <a:t> </a:t>
            </a:r>
            <a:r>
              <a:rPr lang="en-US" sz="2800" dirty="0" smtClean="0">
                <a:ea typeface="ＭＳ Ｐゴシック" pitchFamily="-108" charset="-128"/>
                <a:cs typeface="ＭＳ Ｐゴシック" pitchFamily="-108" charset="-128"/>
              </a:rPr>
              <a:t>Moral </a:t>
            </a:r>
            <a:r>
              <a:rPr lang="en-US" sz="2800" dirty="0">
                <a:ea typeface="ＭＳ Ｐゴシック" pitchFamily="-108" charset="-128"/>
                <a:cs typeface="ＭＳ Ｐゴシック" pitchFamily="-108" charset="-128"/>
              </a:rPr>
              <a:t>development improves with level</a:t>
            </a:r>
            <a:r>
              <a:rPr lang="en-US" sz="2800" dirty="0" smtClean="0">
                <a:ea typeface="ＭＳ Ｐゴシック" pitchFamily="-108" charset="-128"/>
                <a:cs typeface="ＭＳ Ｐゴシック" pitchFamily="-108" charset="-128"/>
              </a:rPr>
              <a:t> of </a:t>
            </a:r>
            <a:r>
              <a:rPr lang="en-US" sz="2800" dirty="0">
                <a:ea typeface="ＭＳ Ｐゴシック" pitchFamily="-108" charset="-128"/>
                <a:cs typeface="ＭＳ Ｐゴシック" pitchFamily="-108" charset="-128"/>
              </a:rPr>
              <a:t>education </a:t>
            </a:r>
            <a:endParaRPr lang="en-US" sz="2800" dirty="0" smtClean="0">
              <a:ea typeface="ＭＳ Ｐゴシック" pitchFamily="-108" charset="-128"/>
              <a:cs typeface="ＭＳ Ｐゴシック" pitchFamily="-108" charset="-128"/>
            </a:endParaRPr>
          </a:p>
          <a:p>
            <a:pPr>
              <a:lnSpc>
                <a:spcPct val="90000"/>
              </a:lnSpc>
              <a:spcBef>
                <a:spcPct val="75000"/>
              </a:spcBef>
              <a:buNone/>
            </a:pPr>
            <a:r>
              <a:rPr lang="en-US" sz="2800" b="1" dirty="0" smtClean="0">
                <a:ea typeface="ＭＳ Ｐゴシック" pitchFamily="-108" charset="-128"/>
                <a:cs typeface="ＭＳ Ｐゴシック" pitchFamily="-108" charset="-128"/>
              </a:rPr>
              <a:t>College </a:t>
            </a:r>
            <a:r>
              <a:rPr lang="en-US" sz="2800" b="1" dirty="0">
                <a:ea typeface="ＭＳ Ｐゴシック" pitchFamily="-108" charset="-128"/>
                <a:cs typeface="ＭＳ Ｐゴシック" pitchFamily="-108" charset="-128"/>
              </a:rPr>
              <a:t>environment </a:t>
            </a:r>
            <a:r>
              <a:rPr lang="en-US" sz="2800" dirty="0">
                <a:ea typeface="ＭＳ Ｐゴシック" pitchFamily="-108" charset="-128"/>
                <a:cs typeface="ＭＳ Ｐゴシック" pitchFamily="-108" charset="-128"/>
              </a:rPr>
              <a:t>provides cognitive and social challenge to prompt moral growth</a:t>
            </a:r>
          </a:p>
          <a:p>
            <a:pPr>
              <a:lnSpc>
                <a:spcPct val="90000"/>
              </a:lnSpc>
              <a:spcBef>
                <a:spcPct val="75000"/>
              </a:spcBef>
              <a:buNone/>
            </a:pPr>
            <a:r>
              <a:rPr lang="en-US" sz="2800" b="1" dirty="0">
                <a:ea typeface="ＭＳ Ｐゴシック" pitchFamily="-108" charset="-128"/>
                <a:cs typeface="ＭＳ Ｐゴシック" pitchFamily="-108" charset="-128"/>
              </a:rPr>
              <a:t>Idealism strong: </a:t>
            </a:r>
            <a:r>
              <a:rPr lang="en-US" sz="2800" dirty="0">
                <a:ea typeface="ＭＳ Ｐゴシック" pitchFamily="-108" charset="-128"/>
                <a:cs typeface="ＭＳ Ｐゴシック" pitchFamily="-108" charset="-128"/>
              </a:rPr>
              <a:t>change the </a:t>
            </a:r>
            <a:r>
              <a:rPr lang="en-US" sz="2800" dirty="0" smtClean="0">
                <a:ea typeface="ＭＳ Ｐゴシック" pitchFamily="-108" charset="-128"/>
                <a:cs typeface="ＭＳ Ｐゴシック" pitchFamily="-108" charset="-128"/>
              </a:rPr>
              <a:t>world, search for a faith and commitment worthy of ones time and talents (S. Parks)  </a:t>
            </a:r>
            <a:r>
              <a:rPr lang="en-US" sz="2800" dirty="0" err="1" smtClean="0">
                <a:latin typeface="Times" pitchFamily="-108" charset="0"/>
                <a:ea typeface="ＭＳ Ｐゴシック" pitchFamily="-108" charset="-128"/>
                <a:cs typeface="ＭＳ Ｐゴシック" pitchFamily="-108" charset="-128"/>
                <a:sym typeface="Wingdings 3" pitchFamily="-108" charset="2"/>
              </a:rPr>
              <a:t></a:t>
            </a:r>
            <a:r>
              <a:rPr lang="en-US" sz="1800" b="1" dirty="0" smtClean="0">
                <a:ea typeface="ＭＳ Ｐゴシック" pitchFamily="-108" charset="-128"/>
                <a:cs typeface="ＭＳ Ｐゴシック" pitchFamily="-108" charset="-128"/>
              </a:rPr>
              <a:t> </a:t>
            </a:r>
            <a:endParaRPr lang="en-US" sz="1800" b="1" dirty="0">
              <a:ea typeface="ＭＳ Ｐゴシック" pitchFamily="-108" charset="-128"/>
              <a:cs typeface="ＭＳ Ｐゴシック" pitchFamily="-108" charset="-128"/>
            </a:endParaRPr>
          </a:p>
          <a:p>
            <a:pPr>
              <a:lnSpc>
                <a:spcPct val="90000"/>
              </a:lnSpc>
            </a:pPr>
            <a:endParaRPr lang="en-US" sz="2000" dirty="0">
              <a:ea typeface="ＭＳ Ｐゴシック" pitchFamily="-108" charset="-128"/>
              <a:cs typeface="ＭＳ Ｐゴシック" pitchFamily="-108" charset="-128"/>
            </a:endParaRPr>
          </a:p>
          <a:p>
            <a:pPr>
              <a:lnSpc>
                <a:spcPct val="90000"/>
              </a:lnSpc>
            </a:pPr>
            <a:endParaRPr lang="en-US" sz="1600" i="1" dirty="0">
              <a:ea typeface="ＭＳ Ｐゴシック" pitchFamily="-108" charset="-128"/>
              <a:cs typeface="ＭＳ Ｐゴシック" pitchFamily="-108" charset="-128"/>
            </a:endParaRPr>
          </a:p>
          <a:p>
            <a:pPr>
              <a:lnSpc>
                <a:spcPct val="90000"/>
              </a:lnSpc>
            </a:pPr>
            <a:endParaRPr lang="en-US" sz="2000" dirty="0">
              <a:ea typeface="ＭＳ Ｐゴシック" pitchFamily="-108" charset="-128"/>
              <a:cs typeface="ＭＳ Ｐゴシック" pitchFamily="-108" charset="-128"/>
            </a:endParaRPr>
          </a:p>
        </p:txBody>
      </p:sp>
      <p:sp>
        <p:nvSpPr>
          <p:cNvPr id="4" name="Rectangle 3"/>
          <p:cNvSpPr/>
          <p:nvPr/>
        </p:nvSpPr>
        <p:spPr>
          <a:xfrm rot="10800000" flipV="1">
            <a:off x="6593698" y="667434"/>
            <a:ext cx="1972885" cy="1237566"/>
          </a:xfrm>
          <a:prstGeom prst="rect">
            <a:avLst/>
          </a:prstGeom>
        </p:spPr>
        <p:txBody>
          <a:bodyPr wrap="square">
            <a:spAutoFit/>
          </a:bodyPr>
          <a:lstStyle/>
          <a:p>
            <a:r>
              <a:rPr kumimoji="0" lang="en-US" i="1" dirty="0" smtClean="0">
                <a:latin typeface="Times" pitchFamily="-108" charset="0"/>
              </a:rPr>
              <a:t>Education is not the filling of a pail but the lighting of a fire. — Yeats</a:t>
            </a:r>
            <a:endParaRPr kumimoji="0" lang="en-US" dirty="0" smtClean="0">
              <a:latin typeface="Times" pitchFamily="-108" charset="0"/>
            </a:endParaRPr>
          </a:p>
        </p:txBody>
      </p:sp>
      <p:sp>
        <p:nvSpPr>
          <p:cNvPr id="5" name="Rectangle 4"/>
          <p:cNvSpPr/>
          <p:nvPr/>
        </p:nvSpPr>
        <p:spPr>
          <a:xfrm>
            <a:off x="2323379" y="0"/>
            <a:ext cx="4668525"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ransition xmlns:p14="http://schemas.microsoft.com/office/powerpoint/2010/main">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34836"/>
            <a:ext cx="8229600" cy="2948280"/>
          </a:xfrm>
        </p:spPr>
        <p:txBody>
          <a:bodyPr/>
          <a:lstStyle/>
          <a:p>
            <a:pPr marL="0" lvl="0" indent="0">
              <a:buNone/>
            </a:pPr>
            <a:endParaRPr lang="en-US" dirty="0"/>
          </a:p>
          <a:p>
            <a:endParaRPr lang="en-US" dirty="0"/>
          </a:p>
        </p:txBody>
      </p:sp>
      <p:graphicFrame>
        <p:nvGraphicFramePr>
          <p:cNvPr id="4" name="Diagram 3"/>
          <p:cNvGraphicFramePr/>
          <p:nvPr>
            <p:extLst>
              <p:ext uri="{D42A27DB-BD31-4B8C-83A1-F6EECF244321}">
                <p14:modId xmlns:p14="http://schemas.microsoft.com/office/powerpoint/2010/main" val="565303872"/>
              </p:ext>
            </p:extLst>
          </p:nvPr>
        </p:nvGraphicFramePr>
        <p:xfrm>
          <a:off x="1316182" y="311719"/>
          <a:ext cx="7619999" cy="5380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992334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body" idx="1"/>
          </p:nvPr>
        </p:nvSpPr>
        <p:spPr>
          <a:xfrm>
            <a:off x="914400" y="1230492"/>
            <a:ext cx="8229600" cy="4525963"/>
          </a:xfrm>
          <a:noFill/>
        </p:spPr>
        <p:txBody>
          <a:bodyPr/>
          <a:lstStyle/>
          <a:p>
            <a:pPr>
              <a:lnSpc>
                <a:spcPct val="90000"/>
              </a:lnSpc>
              <a:buFont typeface="Monotype Sorts" pitchFamily="-108" charset="2"/>
              <a:buNone/>
            </a:pPr>
            <a:r>
              <a:rPr lang="en-US" dirty="0" smtClean="0">
                <a:ea typeface="ＭＳ Ｐゴシック" pitchFamily="-108" charset="-128"/>
                <a:cs typeface="ＭＳ Ｐゴシック" pitchFamily="-108" charset="-128"/>
              </a:rPr>
              <a:t>	</a:t>
            </a:r>
            <a:r>
              <a:rPr lang="en-US" sz="2800" dirty="0" smtClean="0">
                <a:ea typeface="ＭＳ Ｐゴシック" pitchFamily="-108" charset="-128"/>
                <a:cs typeface="ＭＳ Ｐゴシック" pitchFamily="-108" charset="-128"/>
              </a:rPr>
              <a:t>If higher education is to initiate the young adult into a conversation with the full force field of life, typically the </a:t>
            </a:r>
            <a:r>
              <a:rPr lang="en-US" sz="2800" b="1" dirty="0" smtClean="0">
                <a:ea typeface="ＭＳ Ｐゴシック" pitchFamily="-108" charset="-128"/>
                <a:cs typeface="ＭＳ Ｐゴシック" pitchFamily="-108" charset="-128"/>
              </a:rPr>
              <a:t>student’s experience must be enlarged.</a:t>
            </a:r>
            <a:r>
              <a:rPr lang="en-US" sz="2800" dirty="0" smtClean="0">
                <a:ea typeface="ＭＳ Ｐゴシック" pitchFamily="-108" charset="-128"/>
                <a:cs typeface="ＭＳ Ｐゴシック" pitchFamily="-108" charset="-128"/>
              </a:rPr>
              <a:t> The imagination must have plenty of experience to work upon if truth is to be appreciated. … This encounter is most powerfully achieved when the learner is not a detached observer but a responsible participant.</a:t>
            </a:r>
            <a:r>
              <a:rPr lang="en-US" sz="3600" dirty="0" smtClean="0">
                <a:ea typeface="ＭＳ Ｐゴシック" pitchFamily="-108" charset="-128"/>
                <a:cs typeface="ＭＳ Ｐゴシック" pitchFamily="-108" charset="-128"/>
              </a:rPr>
              <a:t>  </a:t>
            </a:r>
            <a:r>
              <a:rPr lang="en-US" sz="1600" dirty="0" smtClean="0">
                <a:ea typeface="ＭＳ Ｐゴシック" pitchFamily="-108" charset="-128"/>
                <a:cs typeface="ＭＳ Ｐゴシック" pitchFamily="-108" charset="-128"/>
              </a:rPr>
              <a:t>(Parks, </a:t>
            </a:r>
            <a:r>
              <a:rPr lang="en-US" sz="1600" dirty="0" err="1" smtClean="0">
                <a:ea typeface="ＭＳ Ｐゴシック" pitchFamily="-108" charset="-128"/>
                <a:cs typeface="ＭＳ Ｐゴシック" pitchFamily="-108" charset="-128"/>
              </a:rPr>
              <a:t>p</a:t>
            </a:r>
            <a:r>
              <a:rPr lang="en-US" sz="1600" dirty="0" smtClean="0">
                <a:ea typeface="ＭＳ Ｐゴシック" pitchFamily="-108" charset="-128"/>
                <a:cs typeface="ＭＳ Ｐゴシック" pitchFamily="-108" charset="-128"/>
              </a:rPr>
              <a:t>. 143)</a:t>
            </a:r>
          </a:p>
          <a:p>
            <a:pPr>
              <a:lnSpc>
                <a:spcPct val="90000"/>
              </a:lnSpc>
              <a:buFont typeface="Monotype Sorts" pitchFamily="-108" charset="2"/>
              <a:buNone/>
            </a:pPr>
            <a:endParaRPr lang="en-US" sz="2000" dirty="0" smtClean="0">
              <a:ea typeface="ＭＳ Ｐゴシック" pitchFamily="-108" charset="-128"/>
              <a:cs typeface="ＭＳ Ｐゴシック" pitchFamily="-108" charset="-128"/>
            </a:endParaRPr>
          </a:p>
          <a:p>
            <a:pPr>
              <a:lnSpc>
                <a:spcPct val="90000"/>
              </a:lnSpc>
              <a:buFont typeface="Monotype Sorts" pitchFamily="-108" charset="2"/>
              <a:buNone/>
            </a:pPr>
            <a:r>
              <a:rPr lang="en-US" dirty="0" smtClean="0">
                <a:ea typeface="ＭＳ Ｐゴシック" pitchFamily="-108" charset="-128"/>
                <a:cs typeface="ＭＳ Ｐゴシック" pitchFamily="-108" charset="-128"/>
              </a:rPr>
              <a:t>    			</a:t>
            </a:r>
            <a:r>
              <a:rPr lang="en-US" sz="2000" dirty="0" smtClean="0">
                <a:ea typeface="ＭＳ Ｐゴシック" pitchFamily="-108" charset="-128"/>
                <a:cs typeface="ＭＳ Ｐゴシック" pitchFamily="-108" charset="-128"/>
              </a:rPr>
              <a:t>See also: 	</a:t>
            </a:r>
            <a:r>
              <a:rPr lang="en-US" sz="2000" i="1" dirty="0" smtClean="0">
                <a:ea typeface="ＭＳ Ｐゴシック" pitchFamily="-108" charset="-128"/>
                <a:cs typeface="ＭＳ Ｐゴシック" pitchFamily="-108" charset="-128"/>
              </a:rPr>
              <a:t>Moral Imagination</a:t>
            </a:r>
            <a:r>
              <a:rPr lang="en-US" sz="2000" dirty="0" smtClean="0">
                <a:ea typeface="ＭＳ Ｐゴシック" pitchFamily="-108" charset="-128"/>
                <a:cs typeface="ＭＳ Ｐゴシック" pitchFamily="-108" charset="-128"/>
              </a:rPr>
              <a:t>, M. Johnson, 1993</a:t>
            </a:r>
            <a:r>
              <a:rPr lang="en-US" dirty="0" smtClean="0">
                <a:ea typeface="ＭＳ Ｐゴシック" pitchFamily="-108" charset="-128"/>
                <a:cs typeface="ＭＳ Ｐゴシック" pitchFamily="-108" charset="-128"/>
              </a:rPr>
              <a:t> </a:t>
            </a:r>
          </a:p>
        </p:txBody>
      </p:sp>
      <p:sp>
        <p:nvSpPr>
          <p:cNvPr id="52227" name="Text Box 4"/>
          <p:cNvSpPr txBox="1">
            <a:spLocks noChangeArrowheads="1"/>
          </p:cNvSpPr>
          <p:nvPr/>
        </p:nvSpPr>
        <p:spPr bwMode="auto">
          <a:xfrm>
            <a:off x="457200" y="584622"/>
            <a:ext cx="6147837" cy="584776"/>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3200" dirty="0" smtClean="0">
                <a:latin typeface="Times" pitchFamily="-108" charset="0"/>
              </a:rPr>
              <a:t>Experience </a:t>
            </a:r>
            <a:r>
              <a:rPr kumimoji="0" lang="en-US" sz="3200" dirty="0">
                <a:latin typeface="Times" pitchFamily="-108" charset="0"/>
              </a:rPr>
              <a:t>and Moral Development</a:t>
            </a:r>
            <a:endParaRPr kumimoji="0" lang="en-US" sz="2800" dirty="0">
              <a:latin typeface="Times" pitchFamily="-108" charset="0"/>
            </a:endParaRPr>
          </a:p>
        </p:txBody>
      </p:sp>
      <p:sp>
        <p:nvSpPr>
          <p:cNvPr id="4" name="Rectangle 3"/>
          <p:cNvSpPr/>
          <p:nvPr/>
        </p:nvSpPr>
        <p:spPr>
          <a:xfrm>
            <a:off x="2323380" y="0"/>
            <a:ext cx="4835304"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ransition xmlns:p14="http://schemas.microsoft.com/office/powerpoint/2010/main">
    <p:cut/>
  </p:transition>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762000" y="1066800"/>
            <a:ext cx="8077200" cy="762000"/>
          </a:xfrm>
          <a:noFill/>
        </p:spPr>
        <p:txBody>
          <a:bodyPr>
            <a:normAutofit fontScale="90000"/>
          </a:bodyPr>
          <a:lstStyle/>
          <a:p>
            <a:pPr algn="l"/>
            <a:r>
              <a:rPr lang="en-US" b="1" dirty="0">
                <a:ea typeface="ＭＳ Ｐゴシック" pitchFamily="-108" charset="-128"/>
                <a:cs typeface="ＭＳ Ｐゴシック" pitchFamily="-108" charset="-128"/>
              </a:rPr>
              <a:t>Moral Development Theory</a:t>
            </a:r>
            <a:r>
              <a:rPr lang="en-US" dirty="0">
                <a:ea typeface="ＭＳ Ｐゴシック" pitchFamily="-108" charset="-128"/>
                <a:cs typeface="ＭＳ Ｐゴシック" pitchFamily="-108" charset="-128"/>
              </a:rPr>
              <a:t/>
            </a:r>
            <a:br>
              <a:rPr lang="en-US" dirty="0">
                <a:ea typeface="ＭＳ Ｐゴシック" pitchFamily="-108" charset="-128"/>
                <a:cs typeface="ＭＳ Ｐゴシック" pitchFamily="-108" charset="-128"/>
              </a:rPr>
            </a:br>
            <a:endParaRPr lang="en-US" dirty="0">
              <a:ea typeface="ＭＳ Ｐゴシック" pitchFamily="-108" charset="-128"/>
              <a:cs typeface="ＭＳ Ｐゴシック" pitchFamily="-108" charset="-128"/>
            </a:endParaRPr>
          </a:p>
        </p:txBody>
      </p:sp>
      <p:sp>
        <p:nvSpPr>
          <p:cNvPr id="54275" name="Rectangle 3"/>
          <p:cNvSpPr>
            <a:spLocks noGrp="1" noChangeArrowheads="1"/>
          </p:cNvSpPr>
          <p:nvPr>
            <p:ph type="body" idx="1"/>
          </p:nvPr>
        </p:nvSpPr>
        <p:spPr>
          <a:xfrm>
            <a:off x="762000" y="1547611"/>
            <a:ext cx="7696200" cy="1676400"/>
          </a:xfrm>
          <a:noFill/>
        </p:spPr>
        <p:txBody>
          <a:bodyPr/>
          <a:lstStyle/>
          <a:p>
            <a:pPr>
              <a:lnSpc>
                <a:spcPct val="90000"/>
              </a:lnSpc>
              <a:buFont typeface="Monotype Sorts" pitchFamily="-108" charset="2"/>
              <a:buNone/>
            </a:pPr>
            <a:endParaRPr lang="en-US" sz="2400" dirty="0" smtClean="0">
              <a:ea typeface="ＭＳ Ｐゴシック" pitchFamily="-108" charset="-128"/>
              <a:cs typeface="ＭＳ Ｐゴシック" pitchFamily="-108" charset="-128"/>
            </a:endParaRPr>
          </a:p>
          <a:p>
            <a:pPr>
              <a:lnSpc>
                <a:spcPct val="90000"/>
              </a:lnSpc>
              <a:buFont typeface="Monotype Sorts" pitchFamily="-108" charset="2"/>
              <a:buNone/>
            </a:pPr>
            <a:r>
              <a:rPr lang="en-US" sz="2400" u="sng" dirty="0">
                <a:ea typeface="ＭＳ Ｐゴシック" pitchFamily="-108" charset="-128"/>
                <a:cs typeface="ＭＳ Ｐゴシック" pitchFamily="-108" charset="-128"/>
              </a:rPr>
              <a:t>Four Component Model</a:t>
            </a:r>
            <a:r>
              <a:rPr lang="en-US" sz="2400" dirty="0">
                <a:ea typeface="ＭＳ Ｐゴシック" pitchFamily="-108" charset="-128"/>
                <a:cs typeface="ＭＳ Ｐゴシック" pitchFamily="-108" charset="-128"/>
              </a:rPr>
              <a:t> </a:t>
            </a:r>
            <a:r>
              <a:rPr lang="en-US" sz="2000" dirty="0">
                <a:ea typeface="ＭＳ Ｐゴシック" pitchFamily="-108" charset="-128"/>
                <a:cs typeface="ＭＳ Ｐゴシック" pitchFamily="-108" charset="-128"/>
              </a:rPr>
              <a:t>(outlined by J. </a:t>
            </a:r>
            <a:r>
              <a:rPr lang="en-US" sz="2000" dirty="0" smtClean="0">
                <a:ea typeface="ＭＳ Ｐゴシック" pitchFamily="-108" charset="-128"/>
                <a:cs typeface="ＭＳ Ｐゴシック" pitchFamily="-108" charset="-128"/>
              </a:rPr>
              <a:t>Rest, Narvaez, … )</a:t>
            </a:r>
            <a:r>
              <a:rPr lang="en-US" sz="2400" dirty="0" smtClean="0">
                <a:ea typeface="ＭＳ Ｐゴシック" pitchFamily="-108" charset="-128"/>
                <a:cs typeface="ＭＳ Ｐゴシック" pitchFamily="-108" charset="-128"/>
              </a:rPr>
              <a:t> </a:t>
            </a:r>
            <a:endParaRPr lang="en-US" sz="2400" dirty="0">
              <a:ea typeface="ＭＳ Ｐゴシック" pitchFamily="-108" charset="-128"/>
              <a:cs typeface="ＭＳ Ｐゴシック" pitchFamily="-108" charset="-128"/>
            </a:endParaRPr>
          </a:p>
        </p:txBody>
      </p:sp>
      <p:sp>
        <p:nvSpPr>
          <p:cNvPr id="54276" name="Text Box 6"/>
          <p:cNvSpPr txBox="1">
            <a:spLocks noChangeArrowheads="1"/>
          </p:cNvSpPr>
          <p:nvPr/>
        </p:nvSpPr>
        <p:spPr bwMode="auto">
          <a:xfrm>
            <a:off x="1473081" y="2707237"/>
            <a:ext cx="7366119" cy="3108544"/>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2800" dirty="0">
                <a:latin typeface="Times" pitchFamily="-108" charset="0"/>
              </a:rPr>
              <a:t>Moral Sensitivity	 	</a:t>
            </a:r>
            <a:r>
              <a:rPr kumimoji="0" lang="en-US" sz="2800" dirty="0" smtClean="0">
                <a:latin typeface="Times" pitchFamily="-108" charset="0"/>
              </a:rPr>
              <a:t>			Moral Motivation</a:t>
            </a:r>
          </a:p>
          <a:p>
            <a:endParaRPr kumimoji="0" lang="en-US" sz="2800" dirty="0" smtClean="0">
              <a:latin typeface="Times" pitchFamily="-108" charset="0"/>
            </a:endParaRPr>
          </a:p>
          <a:p>
            <a:endParaRPr kumimoji="0" lang="en-US" sz="2800" dirty="0">
              <a:latin typeface="Times" pitchFamily="-108" charset="0"/>
            </a:endParaRPr>
          </a:p>
          <a:p>
            <a:r>
              <a:rPr kumimoji="0" lang="en-US" sz="2800" dirty="0">
                <a:latin typeface="Times" pitchFamily="-108" charset="0"/>
              </a:rPr>
              <a:t>		</a:t>
            </a:r>
          </a:p>
          <a:p>
            <a:r>
              <a:rPr kumimoji="0" lang="en-US" sz="2800" b="1" dirty="0">
                <a:latin typeface="Times" pitchFamily="-108" charset="0"/>
              </a:rPr>
              <a:t>Moral Reasoning/Judgment</a:t>
            </a:r>
            <a:r>
              <a:rPr kumimoji="0" lang="en-US" sz="2800" dirty="0" smtClean="0">
                <a:latin typeface="Times" pitchFamily="-108" charset="0"/>
              </a:rPr>
              <a:t>	Moral </a:t>
            </a:r>
            <a:r>
              <a:rPr kumimoji="0" lang="en-US" sz="2800" dirty="0">
                <a:latin typeface="Times" pitchFamily="-108" charset="0"/>
              </a:rPr>
              <a:t>Behavior</a:t>
            </a:r>
          </a:p>
          <a:p>
            <a:endParaRPr kumimoji="0" lang="en-US" sz="2800" dirty="0">
              <a:latin typeface="Times" pitchFamily="-108" charset="0"/>
            </a:endParaRPr>
          </a:p>
          <a:p>
            <a:endParaRPr kumimoji="0" lang="en-US" sz="2800" dirty="0">
              <a:latin typeface="Times" pitchFamily="-108" charset="0"/>
            </a:endParaRPr>
          </a:p>
        </p:txBody>
      </p:sp>
      <p:sp>
        <p:nvSpPr>
          <p:cNvPr id="54277" name="AutoShape 7"/>
          <p:cNvSpPr>
            <a:spLocks noChangeArrowheads="1"/>
          </p:cNvSpPr>
          <p:nvPr/>
        </p:nvSpPr>
        <p:spPr bwMode="auto">
          <a:xfrm>
            <a:off x="3928713" y="3920199"/>
            <a:ext cx="997395" cy="485775"/>
          </a:xfrm>
          <a:prstGeom prst="leftRightArrow">
            <a:avLst>
              <a:gd name="adj1" fmla="val 50000"/>
              <a:gd name="adj2" fmla="val 50000"/>
            </a:avLst>
          </a:prstGeom>
          <a:solidFill>
            <a:schemeClr val="accent1"/>
          </a:solidFill>
          <a:ln w="12700" cap="sq">
            <a:solidFill>
              <a:schemeClr val="tx1"/>
            </a:solidFill>
            <a:miter lim="800000"/>
            <a:headEnd type="none" w="sm" len="sm"/>
            <a:tailEnd type="none" w="sm" len="sm"/>
          </a:ln>
        </p:spPr>
        <p:txBody>
          <a:bodyPr wrap="none" anchor="ctr">
            <a:prstTxWarp prst="textNoShape">
              <a:avLst/>
            </a:prstTxWarp>
          </a:bodyPr>
          <a:lstStyle/>
          <a:p>
            <a:endParaRPr lang="en-US"/>
          </a:p>
        </p:txBody>
      </p:sp>
      <p:sp>
        <p:nvSpPr>
          <p:cNvPr id="6" name="Rectangle 5"/>
          <p:cNvSpPr/>
          <p:nvPr/>
        </p:nvSpPr>
        <p:spPr>
          <a:xfrm>
            <a:off x="2323380" y="0"/>
            <a:ext cx="5053400"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ransition xmlns:p14="http://schemas.microsoft.com/office/powerpoint/2010/main">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662191" y="955179"/>
            <a:ext cx="4433888" cy="823912"/>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4800" dirty="0">
                <a:latin typeface="Times" pitchFamily="-108" charset="0"/>
              </a:rPr>
              <a:t>Moral Sensitivity</a:t>
            </a:r>
            <a:endParaRPr kumimoji="0" lang="en-US" dirty="0">
              <a:solidFill>
                <a:schemeClr val="tx1"/>
              </a:solidFill>
              <a:latin typeface="Times" pitchFamily="-108" charset="0"/>
            </a:endParaRPr>
          </a:p>
        </p:txBody>
      </p:sp>
      <p:sp>
        <p:nvSpPr>
          <p:cNvPr id="56323" name="Text Box 3"/>
          <p:cNvSpPr txBox="1">
            <a:spLocks noChangeArrowheads="1"/>
          </p:cNvSpPr>
          <p:nvPr/>
        </p:nvSpPr>
        <p:spPr bwMode="auto">
          <a:xfrm>
            <a:off x="662191" y="2219124"/>
            <a:ext cx="8712066" cy="3608680"/>
          </a:xfrm>
          <a:prstGeom prst="rect">
            <a:avLst/>
          </a:prstGeom>
          <a:noFill/>
          <a:ln w="12700" cap="sq">
            <a:noFill/>
            <a:miter lim="800000"/>
            <a:headEnd type="none" w="sm" len="sm"/>
            <a:tailEnd type="none" w="sm" len="sm"/>
          </a:ln>
        </p:spPr>
        <p:txBody>
          <a:bodyPr wrap="square">
            <a:prstTxWarp prst="textNoShape">
              <a:avLst/>
            </a:prstTxWarp>
            <a:spAutoFit/>
          </a:bodyPr>
          <a:lstStyle/>
          <a:p>
            <a:r>
              <a:rPr kumimoji="0" lang="en-US" sz="3200" b="1" dirty="0">
                <a:latin typeface="Times" pitchFamily="-108" charset="0"/>
              </a:rPr>
              <a:t>First we must notice moral issues in context:</a:t>
            </a:r>
          </a:p>
          <a:p>
            <a:endParaRPr kumimoji="0" lang="en-US" sz="1050" dirty="0">
              <a:latin typeface="Times" pitchFamily="-108" charset="0"/>
            </a:endParaRPr>
          </a:p>
          <a:p>
            <a:r>
              <a:rPr kumimoji="0" lang="en-US" sz="2400" dirty="0">
                <a:latin typeface="Times" pitchFamily="-108" charset="0"/>
              </a:rPr>
              <a:t>“We must see, look about, interpret events.”</a:t>
            </a:r>
            <a:r>
              <a:rPr kumimoji="0" lang="en-US" sz="2800" dirty="0">
                <a:latin typeface="Times" pitchFamily="-108" charset="0"/>
              </a:rPr>
              <a:t> </a:t>
            </a:r>
            <a:r>
              <a:rPr kumimoji="0" lang="en-US" sz="1200" dirty="0">
                <a:latin typeface="Times" pitchFamily="-108" charset="0"/>
              </a:rPr>
              <a:t>(</a:t>
            </a:r>
            <a:r>
              <a:rPr kumimoji="0" lang="en-US" sz="1200" dirty="0" err="1">
                <a:latin typeface="Times" pitchFamily="-108" charset="0"/>
              </a:rPr>
              <a:t>Lapsley</a:t>
            </a:r>
            <a:r>
              <a:rPr kumimoji="0" lang="en-US" sz="1200" dirty="0">
                <a:latin typeface="Times" pitchFamily="-108" charset="0"/>
              </a:rPr>
              <a:t>)</a:t>
            </a:r>
            <a:endParaRPr kumimoji="0" lang="en-US" sz="2800" dirty="0">
              <a:latin typeface="Times" pitchFamily="-108" charset="0"/>
            </a:endParaRPr>
          </a:p>
          <a:p>
            <a:endParaRPr kumimoji="0" lang="en-US" sz="1100" dirty="0">
              <a:latin typeface="Times" pitchFamily="-108" charset="0"/>
            </a:endParaRPr>
          </a:p>
          <a:p>
            <a:r>
              <a:rPr kumimoji="0" lang="en-US" sz="2800" b="1" dirty="0">
                <a:latin typeface="Times" pitchFamily="-108" charset="0"/>
              </a:rPr>
              <a:t>Cognitive processes: </a:t>
            </a:r>
            <a:r>
              <a:rPr kumimoji="0" lang="en-US" sz="2800" dirty="0">
                <a:latin typeface="Times" pitchFamily="-108" charset="0"/>
              </a:rPr>
              <a:t>	Perception, </a:t>
            </a:r>
            <a:r>
              <a:rPr kumimoji="0" lang="en-US" sz="2800" dirty="0" smtClean="0">
                <a:latin typeface="Times" pitchFamily="-108" charset="0"/>
              </a:rPr>
              <a:t>appraisal, interpretation</a:t>
            </a:r>
            <a:endParaRPr kumimoji="0" lang="en-US" sz="2800" dirty="0">
              <a:latin typeface="Times" pitchFamily="-108" charset="0"/>
            </a:endParaRPr>
          </a:p>
          <a:p>
            <a:endParaRPr kumimoji="0" lang="en-US" sz="1100" dirty="0">
              <a:latin typeface="Times" pitchFamily="-108" charset="0"/>
            </a:endParaRPr>
          </a:p>
          <a:p>
            <a:r>
              <a:rPr kumimoji="0" lang="en-US" sz="2800" b="1" dirty="0">
                <a:latin typeface="Times" pitchFamily="-108" charset="0"/>
              </a:rPr>
              <a:t>Affective </a:t>
            </a:r>
            <a:r>
              <a:rPr kumimoji="0" lang="en-US" sz="2800" b="1" dirty="0" smtClean="0">
                <a:latin typeface="Times" pitchFamily="-108" charset="0"/>
              </a:rPr>
              <a:t>aspects:</a:t>
            </a:r>
            <a:r>
              <a:rPr lang="en-US" sz="2800" b="1" dirty="0">
                <a:latin typeface="Times" pitchFamily="-108" charset="0"/>
              </a:rPr>
              <a:t> </a:t>
            </a:r>
            <a:r>
              <a:rPr kumimoji="0" lang="en-US" sz="2800" dirty="0" smtClean="0">
                <a:latin typeface="Times" pitchFamily="-108" charset="0"/>
              </a:rPr>
              <a:t>Anger</a:t>
            </a:r>
            <a:r>
              <a:rPr kumimoji="0" lang="en-US" sz="2800" dirty="0">
                <a:latin typeface="Times" pitchFamily="-108" charset="0"/>
              </a:rPr>
              <a:t>, anxiety,</a:t>
            </a:r>
            <a:r>
              <a:rPr kumimoji="0" lang="en-US" sz="2800" dirty="0" smtClean="0">
                <a:latin typeface="Times" pitchFamily="-108" charset="0"/>
              </a:rPr>
              <a:t> empathy</a:t>
            </a:r>
            <a:r>
              <a:rPr kumimoji="0" lang="en-US" sz="2800" dirty="0">
                <a:latin typeface="Times" pitchFamily="-108" charset="0"/>
              </a:rPr>
              <a:t>, apathy…</a:t>
            </a:r>
          </a:p>
          <a:p>
            <a:endParaRPr kumimoji="0" lang="en-US" sz="1200" dirty="0" smtClean="0">
              <a:latin typeface="Times" pitchFamily="-108" charset="0"/>
            </a:endParaRPr>
          </a:p>
          <a:p>
            <a:endParaRPr kumimoji="0" lang="en-US" sz="1200" dirty="0" smtClean="0">
              <a:latin typeface="Times" pitchFamily="-108" charset="0"/>
            </a:endParaRPr>
          </a:p>
          <a:p>
            <a:r>
              <a:rPr kumimoji="0" lang="en-US" sz="2800" dirty="0">
                <a:latin typeface="Times" pitchFamily="-108" charset="0"/>
              </a:rPr>
              <a:t>Community-based learning provides </a:t>
            </a:r>
            <a:r>
              <a:rPr kumimoji="0" lang="en-US" sz="2800" dirty="0" smtClean="0">
                <a:latin typeface="Times" pitchFamily="-108" charset="0"/>
              </a:rPr>
              <a:t>opportunities for </a:t>
            </a:r>
            <a:r>
              <a:rPr kumimoji="0" lang="en-US" sz="2800" b="1" dirty="0">
                <a:latin typeface="Times" pitchFamily="-108" charset="0"/>
              </a:rPr>
              <a:t>moral notice</a:t>
            </a:r>
            <a:r>
              <a:rPr kumimoji="0" lang="en-US" sz="2800" dirty="0">
                <a:latin typeface="Times" pitchFamily="-108" charset="0"/>
              </a:rPr>
              <a:t> and </a:t>
            </a:r>
            <a:r>
              <a:rPr kumimoji="0" lang="en-US" sz="2800" b="1" dirty="0">
                <a:latin typeface="Times" pitchFamily="-108" charset="0"/>
              </a:rPr>
              <a:t>role-taking</a:t>
            </a:r>
            <a:r>
              <a:rPr kumimoji="0" lang="en-US" sz="2800" dirty="0">
                <a:latin typeface="Times" pitchFamily="-108" charset="0"/>
              </a:rPr>
              <a:t>   </a:t>
            </a:r>
          </a:p>
        </p:txBody>
      </p:sp>
      <p:sp>
        <p:nvSpPr>
          <p:cNvPr id="56324" name="Text Box 4"/>
          <p:cNvSpPr txBox="1">
            <a:spLocks noChangeArrowheads="1"/>
          </p:cNvSpPr>
          <p:nvPr/>
        </p:nvSpPr>
        <p:spPr bwMode="auto">
          <a:xfrm>
            <a:off x="6019916" y="720804"/>
            <a:ext cx="2813586" cy="646331"/>
          </a:xfrm>
          <a:prstGeom prst="rect">
            <a:avLst/>
          </a:prstGeom>
          <a:noFill/>
          <a:ln w="12700" cap="sq">
            <a:noFill/>
            <a:miter lim="800000"/>
            <a:headEnd type="none" w="sm" len="sm"/>
            <a:tailEnd type="none" w="sm" len="sm"/>
          </a:ln>
        </p:spPr>
        <p:txBody>
          <a:bodyPr wrap="square">
            <a:prstTxWarp prst="textNoShape">
              <a:avLst/>
            </a:prstTxWarp>
            <a:spAutoFit/>
          </a:bodyPr>
          <a:lstStyle/>
          <a:p>
            <a:r>
              <a:rPr kumimoji="0" lang="en-US" i="1" dirty="0">
                <a:latin typeface="Times" pitchFamily="-108" charset="0"/>
              </a:rPr>
              <a:t>The heart cannot feel what the eyes have not seen.</a:t>
            </a:r>
            <a:endParaRPr kumimoji="0" lang="en-US" dirty="0">
              <a:latin typeface="Times" pitchFamily="-108" charset="0"/>
            </a:endParaRPr>
          </a:p>
        </p:txBody>
      </p:sp>
      <p:sp>
        <p:nvSpPr>
          <p:cNvPr id="5" name="Rectangle 4"/>
          <p:cNvSpPr/>
          <p:nvPr/>
        </p:nvSpPr>
        <p:spPr>
          <a:xfrm>
            <a:off x="2323380" y="0"/>
            <a:ext cx="4809646"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ransition xmlns:p14="http://schemas.microsoft.com/office/powerpoint/2010/mai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2117725" y="974725"/>
            <a:ext cx="184150" cy="457200"/>
          </a:xfrm>
          <a:prstGeom prst="rect">
            <a:avLst/>
          </a:prstGeom>
          <a:noFill/>
          <a:ln w="12700" cap="sq">
            <a:noFill/>
            <a:miter lim="800000"/>
            <a:headEnd type="none" w="sm" len="sm"/>
            <a:tailEnd type="none" w="sm" len="sm"/>
          </a:ln>
        </p:spPr>
        <p:txBody>
          <a:bodyPr wrap="none">
            <a:prstTxWarp prst="textNoShape">
              <a:avLst/>
            </a:prstTxWarp>
            <a:spAutoFit/>
          </a:bodyPr>
          <a:lstStyle/>
          <a:p>
            <a:endParaRPr kumimoji="0" lang="en-US">
              <a:latin typeface="Times" pitchFamily="-108" charset="0"/>
            </a:endParaRPr>
          </a:p>
        </p:txBody>
      </p:sp>
      <p:sp>
        <p:nvSpPr>
          <p:cNvPr id="62467" name="Text Box 3"/>
          <p:cNvSpPr txBox="1">
            <a:spLocks noChangeArrowheads="1"/>
          </p:cNvSpPr>
          <p:nvPr/>
        </p:nvSpPr>
        <p:spPr bwMode="auto">
          <a:xfrm>
            <a:off x="1524000" y="168275"/>
            <a:ext cx="6940550" cy="1555750"/>
          </a:xfrm>
          <a:prstGeom prst="rect">
            <a:avLst/>
          </a:prstGeom>
          <a:noFill/>
          <a:ln w="12700" cap="sq">
            <a:noFill/>
            <a:miter lim="800000"/>
            <a:headEnd type="none" w="sm" len="sm"/>
            <a:tailEnd type="none" w="sm" len="sm"/>
          </a:ln>
        </p:spPr>
        <p:txBody>
          <a:bodyPr wrap="none">
            <a:prstTxWarp prst="textNoShape">
              <a:avLst/>
            </a:prstTxWarp>
            <a:spAutoFit/>
          </a:bodyPr>
          <a:lstStyle/>
          <a:p>
            <a:endParaRPr kumimoji="0" lang="en-US" sz="4800">
              <a:latin typeface="Times" pitchFamily="-108" charset="0"/>
            </a:endParaRPr>
          </a:p>
          <a:p>
            <a:r>
              <a:rPr kumimoji="0" lang="en-US" sz="4800">
                <a:latin typeface="Times" pitchFamily="-108" charset="0"/>
              </a:rPr>
              <a:t>Moral Reasoning/Judgment</a:t>
            </a:r>
          </a:p>
        </p:txBody>
      </p:sp>
      <p:sp>
        <p:nvSpPr>
          <p:cNvPr id="62468" name="Text Box 4"/>
          <p:cNvSpPr txBox="1">
            <a:spLocks noChangeArrowheads="1"/>
          </p:cNvSpPr>
          <p:nvPr/>
        </p:nvSpPr>
        <p:spPr bwMode="auto">
          <a:xfrm>
            <a:off x="2895600" y="3429000"/>
            <a:ext cx="5562600" cy="1066800"/>
          </a:xfrm>
          <a:prstGeom prst="rect">
            <a:avLst/>
          </a:prstGeom>
          <a:noFill/>
          <a:ln w="12700" cap="sq">
            <a:noFill/>
            <a:miter lim="800000"/>
            <a:headEnd type="none" w="sm" len="sm"/>
            <a:tailEnd type="none" w="sm" len="sm"/>
          </a:ln>
        </p:spPr>
        <p:txBody>
          <a:bodyPr>
            <a:prstTxWarp prst="textNoShape">
              <a:avLst/>
            </a:prstTxWarp>
            <a:spAutoFit/>
          </a:bodyPr>
          <a:lstStyle/>
          <a:p>
            <a:r>
              <a:rPr kumimoji="0" lang="en-US" sz="3200" b="1">
                <a:latin typeface="Times" pitchFamily="-108" charset="0"/>
              </a:rPr>
              <a:t>Is enhanced via interaction</a:t>
            </a:r>
            <a:endParaRPr kumimoji="0" lang="en-US" sz="3200">
              <a:latin typeface="Times" pitchFamily="-108" charset="0"/>
            </a:endParaRPr>
          </a:p>
          <a:p>
            <a:r>
              <a:rPr kumimoji="0" lang="en-US" sz="3200">
                <a:latin typeface="Times" pitchFamily="-108" charset="0"/>
              </a:rPr>
              <a:t>with people/environment</a:t>
            </a:r>
          </a:p>
        </p:txBody>
      </p:sp>
      <p:sp>
        <p:nvSpPr>
          <p:cNvPr id="62469" name="Text Box 5"/>
          <p:cNvSpPr txBox="1">
            <a:spLocks noChangeArrowheads="1"/>
          </p:cNvSpPr>
          <p:nvPr/>
        </p:nvSpPr>
        <p:spPr bwMode="auto">
          <a:xfrm>
            <a:off x="2819400" y="2133600"/>
            <a:ext cx="6324600" cy="1066800"/>
          </a:xfrm>
          <a:prstGeom prst="rect">
            <a:avLst/>
          </a:prstGeom>
          <a:noFill/>
          <a:ln w="12700" cap="sq">
            <a:noFill/>
            <a:miter lim="800000"/>
            <a:headEnd type="none" w="sm" len="sm"/>
            <a:tailEnd type="none" w="sm" len="sm"/>
          </a:ln>
        </p:spPr>
        <p:txBody>
          <a:bodyPr>
            <a:prstTxWarp prst="textNoShape">
              <a:avLst/>
            </a:prstTxWarp>
            <a:spAutoFit/>
          </a:bodyPr>
          <a:lstStyle/>
          <a:p>
            <a:r>
              <a:rPr kumimoji="0" lang="en-US" sz="3200" b="1">
                <a:latin typeface="Times" pitchFamily="-108" charset="0"/>
              </a:rPr>
              <a:t>Is a constructive process</a:t>
            </a:r>
            <a:r>
              <a:rPr kumimoji="0" lang="en-US" sz="3200">
                <a:latin typeface="Times" pitchFamily="-108" charset="0"/>
              </a:rPr>
              <a:t>: </a:t>
            </a:r>
          </a:p>
          <a:p>
            <a:r>
              <a:rPr kumimoji="0" lang="en-US" sz="3200">
                <a:latin typeface="Times" pitchFamily="-108" charset="0"/>
              </a:rPr>
              <a:t>Individuals construct moral meaning</a:t>
            </a:r>
          </a:p>
        </p:txBody>
      </p:sp>
      <p:sp>
        <p:nvSpPr>
          <p:cNvPr id="62470" name="Text Box 6"/>
          <p:cNvSpPr txBox="1">
            <a:spLocks noChangeArrowheads="1"/>
          </p:cNvSpPr>
          <p:nvPr/>
        </p:nvSpPr>
        <p:spPr bwMode="auto">
          <a:xfrm>
            <a:off x="2971800" y="5068669"/>
            <a:ext cx="5791200" cy="1200328"/>
          </a:xfrm>
          <a:prstGeom prst="rect">
            <a:avLst/>
          </a:prstGeom>
          <a:noFill/>
          <a:ln w="12700" cap="sq">
            <a:noFill/>
            <a:miter lim="800000"/>
            <a:headEnd type="none" w="sm" len="sm"/>
            <a:tailEnd type="none" w="sm" len="sm"/>
          </a:ln>
        </p:spPr>
        <p:txBody>
          <a:bodyPr>
            <a:prstTxWarp prst="textNoShape">
              <a:avLst/>
            </a:prstTxWarp>
            <a:spAutoFit/>
          </a:bodyPr>
          <a:lstStyle/>
          <a:p>
            <a:r>
              <a:rPr kumimoji="0" lang="en-US" sz="2400" dirty="0" smtClean="0">
                <a:latin typeface="Times" pitchFamily="-108" charset="0"/>
              </a:rPr>
              <a:t>Service-learning </a:t>
            </a:r>
            <a:r>
              <a:rPr kumimoji="0" lang="en-US" sz="2400" dirty="0">
                <a:latin typeface="Times" pitchFamily="-108" charset="0"/>
              </a:rPr>
              <a:t>can provide both challenge and support for the </a:t>
            </a:r>
            <a:r>
              <a:rPr kumimoji="0" lang="en-US" sz="2400" dirty="0" smtClean="0">
                <a:latin typeface="Times" pitchFamily="-108" charset="0"/>
              </a:rPr>
              <a:t>above, and foster </a:t>
            </a:r>
            <a:r>
              <a:rPr kumimoji="0" lang="en-US" sz="2400" b="1" dirty="0" smtClean="0">
                <a:latin typeface="Times" pitchFamily="-108" charset="0"/>
              </a:rPr>
              <a:t>post-conventional moral reasoning</a:t>
            </a:r>
            <a:endParaRPr kumimoji="0" lang="en-US" sz="2400" b="1" dirty="0">
              <a:latin typeface="Times" pitchFamily="-108" charset="0"/>
            </a:endParaRPr>
          </a:p>
        </p:txBody>
      </p:sp>
      <p:sp>
        <p:nvSpPr>
          <p:cNvPr id="62471" name="Text Box 8"/>
          <p:cNvSpPr txBox="1">
            <a:spLocks noChangeArrowheads="1"/>
          </p:cNvSpPr>
          <p:nvPr/>
        </p:nvSpPr>
        <p:spPr bwMode="auto">
          <a:xfrm>
            <a:off x="457200" y="3200400"/>
            <a:ext cx="1692275" cy="646331"/>
          </a:xfrm>
          <a:prstGeom prst="rect">
            <a:avLst/>
          </a:prstGeom>
          <a:noFill/>
          <a:ln w="12700" cap="sq">
            <a:noFill/>
            <a:miter lim="800000"/>
            <a:headEnd type="none" w="sm" len="sm"/>
            <a:tailEnd type="none" w="sm" len="sm"/>
          </a:ln>
        </p:spPr>
        <p:txBody>
          <a:bodyPr>
            <a:prstTxWarp prst="textNoShape">
              <a:avLst/>
            </a:prstTxWarp>
            <a:spAutoFit/>
          </a:bodyPr>
          <a:lstStyle/>
          <a:p>
            <a:r>
              <a:rPr kumimoji="0" lang="en-US" dirty="0" smtClean="0">
                <a:latin typeface="Times" pitchFamily="-108" charset="0"/>
              </a:rPr>
              <a:t>Dewey, Piaget, </a:t>
            </a:r>
            <a:r>
              <a:rPr kumimoji="0" lang="en-US" dirty="0" err="1" smtClean="0">
                <a:latin typeface="Times" pitchFamily="-108" charset="0"/>
              </a:rPr>
              <a:t>Vygotsky</a:t>
            </a:r>
            <a:r>
              <a:rPr kumimoji="0" lang="en-US" dirty="0" smtClean="0">
                <a:latin typeface="Times" pitchFamily="-108" charset="0"/>
              </a:rPr>
              <a:t>—</a:t>
            </a:r>
            <a:r>
              <a:rPr kumimoji="0" lang="en-US" dirty="0">
                <a:latin typeface="Times" pitchFamily="-108" charset="0"/>
              </a:rPr>
              <a:t>&gt;</a:t>
            </a:r>
          </a:p>
        </p:txBody>
      </p:sp>
    </p:spTree>
  </p:cSld>
  <p:clrMapOvr>
    <a:masterClrMapping/>
  </p:clrMapOvr>
  <p:transition xmlns:p14="http://schemas.microsoft.com/office/powerpoint/2010/mai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ext Box 3"/>
          <p:cNvSpPr txBox="1">
            <a:spLocks noChangeArrowheads="1"/>
          </p:cNvSpPr>
          <p:nvPr/>
        </p:nvSpPr>
        <p:spPr bwMode="auto">
          <a:xfrm>
            <a:off x="5163952" y="2557462"/>
            <a:ext cx="2738438" cy="584200"/>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3200" dirty="0">
                <a:solidFill>
                  <a:srgbClr val="006666"/>
                </a:solidFill>
                <a:latin typeface="Times" pitchFamily="-108" charset="0"/>
              </a:rPr>
              <a:t>4(Wr)</a:t>
            </a:r>
            <a:r>
              <a:rPr kumimoji="0" lang="en-US" sz="3200" baseline="30000" dirty="0">
                <a:solidFill>
                  <a:srgbClr val="006666"/>
                </a:solidFill>
                <a:latin typeface="Times" pitchFamily="-108" charset="0"/>
              </a:rPr>
              <a:t>2 </a:t>
            </a:r>
            <a:r>
              <a:rPr kumimoji="0" lang="en-US" sz="3200" dirty="0">
                <a:solidFill>
                  <a:srgbClr val="006666"/>
                </a:solidFill>
                <a:latin typeface="Times" pitchFamily="-108" charset="0"/>
              </a:rPr>
              <a:t>- 2(Wr)</a:t>
            </a:r>
            <a:r>
              <a:rPr kumimoji="0" lang="en-US" sz="3200" baseline="30000" dirty="0">
                <a:solidFill>
                  <a:srgbClr val="006666"/>
                </a:solidFill>
                <a:latin typeface="Times" pitchFamily="-108" charset="0"/>
              </a:rPr>
              <a:t>4 </a:t>
            </a:r>
          </a:p>
        </p:txBody>
      </p:sp>
      <p:sp>
        <p:nvSpPr>
          <p:cNvPr id="73730" name="Text Box 4"/>
          <p:cNvSpPr txBox="1">
            <a:spLocks noChangeArrowheads="1"/>
          </p:cNvSpPr>
          <p:nvPr/>
        </p:nvSpPr>
        <p:spPr bwMode="auto">
          <a:xfrm>
            <a:off x="5240152" y="3319462"/>
            <a:ext cx="2398713" cy="584200"/>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3200">
                <a:solidFill>
                  <a:srgbClr val="006666"/>
                </a:solidFill>
                <a:latin typeface="Times" pitchFamily="-108" charset="0"/>
              </a:rPr>
              <a:t>(x-y)</a:t>
            </a:r>
            <a:r>
              <a:rPr kumimoji="0" lang="en-US" sz="3200" baseline="30000">
                <a:solidFill>
                  <a:srgbClr val="006666"/>
                </a:solidFill>
                <a:latin typeface="Times" pitchFamily="-108" charset="0"/>
              </a:rPr>
              <a:t>2</a:t>
            </a:r>
            <a:r>
              <a:rPr kumimoji="0" lang="en-US" sz="3200">
                <a:solidFill>
                  <a:srgbClr val="006666"/>
                </a:solidFill>
                <a:latin typeface="Times" pitchFamily="-108" charset="0"/>
              </a:rPr>
              <a:t> + (y-x)</a:t>
            </a:r>
          </a:p>
        </p:txBody>
      </p:sp>
      <p:sp>
        <p:nvSpPr>
          <p:cNvPr id="73731" name="Text Box 5"/>
          <p:cNvSpPr txBox="1">
            <a:spLocks noChangeArrowheads="1"/>
          </p:cNvSpPr>
          <p:nvPr/>
        </p:nvSpPr>
        <p:spPr bwMode="auto">
          <a:xfrm>
            <a:off x="924429" y="233571"/>
            <a:ext cx="7211323" cy="1631216"/>
          </a:xfrm>
          <a:prstGeom prst="rect">
            <a:avLst/>
          </a:prstGeom>
          <a:noFill/>
          <a:ln w="12700" cap="sq">
            <a:noFill/>
            <a:miter lim="800000"/>
            <a:headEnd type="none" w="sm" len="sm"/>
            <a:tailEnd type="none" w="sm" len="sm"/>
          </a:ln>
        </p:spPr>
        <p:txBody>
          <a:bodyPr wrap="square">
            <a:prstTxWarp prst="textNoShape">
              <a:avLst/>
            </a:prstTxWarp>
            <a:spAutoFit/>
          </a:bodyPr>
          <a:lstStyle/>
          <a:p>
            <a:r>
              <a:rPr kumimoji="0" lang="en-US" sz="3200" b="1" dirty="0" smtClean="0">
                <a:solidFill>
                  <a:srgbClr val="006666"/>
                </a:solidFill>
                <a:latin typeface="Times" pitchFamily="-108" charset="0"/>
              </a:rPr>
              <a:t>Post-Conventional Moral Reasoning Moral Reasoning </a:t>
            </a:r>
            <a:r>
              <a:rPr kumimoji="0" lang="en-US" sz="2000" b="1" dirty="0" smtClean="0">
                <a:solidFill>
                  <a:srgbClr val="006666"/>
                </a:solidFill>
                <a:latin typeface="Times" pitchFamily="-108" charset="0"/>
              </a:rPr>
              <a:t>Compliments of Gary Larson</a:t>
            </a:r>
            <a:endParaRPr kumimoji="0" lang="en-US" sz="3200" b="1" dirty="0" smtClean="0">
              <a:solidFill>
                <a:srgbClr val="006666"/>
              </a:solidFill>
              <a:latin typeface="Times" pitchFamily="-108" charset="0"/>
            </a:endParaRPr>
          </a:p>
          <a:p>
            <a:endParaRPr kumimoji="0" lang="en-US" dirty="0" smtClean="0">
              <a:solidFill>
                <a:srgbClr val="006666"/>
              </a:solidFill>
              <a:latin typeface="Times" pitchFamily="-108" charset="0"/>
            </a:endParaRPr>
          </a:p>
          <a:p>
            <a:r>
              <a:rPr kumimoji="0" lang="en-US" dirty="0">
                <a:solidFill>
                  <a:srgbClr val="006666"/>
                </a:solidFill>
                <a:latin typeface="Times" pitchFamily="-108" charset="0"/>
              </a:rPr>
              <a:t>Compliments of Gary Larson:</a:t>
            </a:r>
          </a:p>
        </p:txBody>
      </p:sp>
      <p:sp>
        <p:nvSpPr>
          <p:cNvPr id="73732" name="Line 6"/>
          <p:cNvSpPr>
            <a:spLocks noChangeShapeType="1"/>
          </p:cNvSpPr>
          <p:nvPr/>
        </p:nvSpPr>
        <p:spPr bwMode="auto">
          <a:xfrm>
            <a:off x="5087752" y="3243262"/>
            <a:ext cx="2895600" cy="0"/>
          </a:xfrm>
          <a:prstGeom prst="line">
            <a:avLst/>
          </a:prstGeom>
          <a:noFill/>
          <a:ln w="127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73733" name="Text Box 8"/>
          <p:cNvSpPr txBox="1">
            <a:spLocks noChangeArrowheads="1"/>
          </p:cNvSpPr>
          <p:nvPr/>
        </p:nvSpPr>
        <p:spPr bwMode="auto">
          <a:xfrm>
            <a:off x="4379913" y="5345437"/>
            <a:ext cx="5638800" cy="1077218"/>
          </a:xfrm>
          <a:prstGeom prst="rect">
            <a:avLst/>
          </a:prstGeom>
          <a:noFill/>
          <a:ln w="12700" cap="sq">
            <a:noFill/>
            <a:miter lim="800000"/>
            <a:headEnd type="none" w="sm" len="sm"/>
            <a:tailEnd type="none" w="sm" len="sm"/>
          </a:ln>
        </p:spPr>
        <p:txBody>
          <a:bodyPr>
            <a:prstTxWarp prst="textNoShape">
              <a:avLst/>
            </a:prstTxWarp>
            <a:spAutoFit/>
          </a:bodyPr>
          <a:lstStyle/>
          <a:p>
            <a:r>
              <a:rPr kumimoji="0" lang="en-US" sz="1800" dirty="0">
                <a:solidFill>
                  <a:srgbClr val="006666"/>
                </a:solidFill>
                <a:latin typeface="Times" pitchFamily="-108" charset="0"/>
              </a:rPr>
              <a:t>         </a:t>
            </a:r>
            <a:r>
              <a:rPr kumimoji="0" lang="en-US" sz="1800" dirty="0" smtClean="0">
                <a:solidFill>
                  <a:srgbClr val="006666"/>
                </a:solidFill>
                <a:latin typeface="Times" pitchFamily="-108" charset="0"/>
              </a:rPr>
              <a:t> 	</a:t>
            </a:r>
            <a:r>
              <a:rPr kumimoji="0" lang="en-US" sz="2000" dirty="0" smtClean="0">
                <a:solidFill>
                  <a:srgbClr val="006666"/>
                </a:solidFill>
                <a:latin typeface="Times" pitchFamily="-108" charset="0"/>
              </a:rPr>
              <a:t>From </a:t>
            </a:r>
            <a:r>
              <a:rPr kumimoji="0" lang="en-US" sz="2000" i="1" dirty="0">
                <a:solidFill>
                  <a:srgbClr val="006666"/>
                </a:solidFill>
                <a:latin typeface="Times" pitchFamily="-108" charset="0"/>
              </a:rPr>
              <a:t>The Far Side</a:t>
            </a:r>
            <a:r>
              <a:rPr kumimoji="0" lang="en-US" sz="2000" dirty="0" smtClean="0">
                <a:solidFill>
                  <a:srgbClr val="006666"/>
                </a:solidFill>
                <a:latin typeface="Times" pitchFamily="-108" charset="0"/>
              </a:rPr>
              <a:t> </a:t>
            </a:r>
          </a:p>
          <a:p>
            <a:r>
              <a:rPr lang="en-US" sz="2000" dirty="0" smtClean="0">
                <a:solidFill>
                  <a:srgbClr val="006666"/>
                </a:solidFill>
                <a:latin typeface="Times" pitchFamily="-108" charset="0"/>
              </a:rPr>
              <a:t>		</a:t>
            </a:r>
            <a:r>
              <a:rPr kumimoji="0" lang="en-US" sz="2000" dirty="0" smtClean="0">
                <a:solidFill>
                  <a:srgbClr val="006666"/>
                </a:solidFill>
                <a:latin typeface="Times" pitchFamily="-108" charset="0"/>
              </a:rPr>
              <a:t>(</a:t>
            </a:r>
            <a:r>
              <a:rPr kumimoji="0" lang="en-US" sz="2000" dirty="0">
                <a:solidFill>
                  <a:srgbClr val="006666"/>
                </a:solidFill>
                <a:latin typeface="Times" pitchFamily="-108" charset="0"/>
              </a:rPr>
              <a:t>Universal Press Syndicate)</a:t>
            </a:r>
            <a:endParaRPr kumimoji="0" lang="en-US" sz="2800" dirty="0">
              <a:solidFill>
                <a:srgbClr val="006666"/>
              </a:solidFill>
              <a:latin typeface="Times" pitchFamily="-108" charset="0"/>
            </a:endParaRPr>
          </a:p>
          <a:p>
            <a:endParaRPr lang="en-US" sz="2400" dirty="0">
              <a:solidFill>
                <a:srgbClr val="006666"/>
              </a:solidFill>
            </a:endParaRPr>
          </a:p>
        </p:txBody>
      </p:sp>
      <p:sp>
        <p:nvSpPr>
          <p:cNvPr id="67591" name="TextBox 9"/>
          <p:cNvSpPr txBox="1">
            <a:spLocks noChangeArrowheads="1"/>
          </p:cNvSpPr>
          <p:nvPr/>
        </p:nvSpPr>
        <p:spPr bwMode="auto">
          <a:xfrm flipH="1">
            <a:off x="8135752" y="2938462"/>
            <a:ext cx="1676400" cy="523875"/>
          </a:xfrm>
          <a:prstGeom prst="rect">
            <a:avLst/>
          </a:prstGeom>
          <a:noFill/>
          <a:ln>
            <a:noFill/>
          </a:ln>
          <a:extLst/>
        </p:spPr>
        <p:txBody>
          <a:bodyPr>
            <a:spAutoFit/>
          </a:bodyPr>
          <a:lstStyle>
            <a:lvl1pPr>
              <a:defRPr kumimoji="1" sz="2400">
                <a:solidFill>
                  <a:schemeClr val="bg2"/>
                </a:solidFill>
                <a:latin typeface="Times New Roman" charset="0"/>
                <a:ea typeface="ＭＳ Ｐゴシック" charset="0"/>
                <a:cs typeface="ＭＳ Ｐゴシック" charset="0"/>
              </a:defRPr>
            </a:lvl1pPr>
            <a:lvl2pPr marL="742950" indent="-285750">
              <a:defRPr kumimoji="1" sz="2400">
                <a:solidFill>
                  <a:schemeClr val="bg2"/>
                </a:solidFill>
                <a:latin typeface="Times New Roman" charset="0"/>
                <a:ea typeface="ＭＳ Ｐゴシック" charset="0"/>
              </a:defRPr>
            </a:lvl2pPr>
            <a:lvl3pPr marL="1143000" indent="-228600">
              <a:defRPr kumimoji="1" sz="2400">
                <a:solidFill>
                  <a:schemeClr val="bg2"/>
                </a:solidFill>
                <a:latin typeface="Times New Roman" charset="0"/>
                <a:ea typeface="ＭＳ Ｐゴシック" charset="0"/>
              </a:defRPr>
            </a:lvl3pPr>
            <a:lvl4pPr marL="1600200" indent="-228600">
              <a:defRPr kumimoji="1" sz="2400">
                <a:solidFill>
                  <a:schemeClr val="bg2"/>
                </a:solidFill>
                <a:latin typeface="Times New Roman" charset="0"/>
                <a:ea typeface="ＭＳ Ｐゴシック" charset="0"/>
              </a:defRPr>
            </a:lvl4pPr>
            <a:lvl5pPr marL="2057400" indent="-228600">
              <a:defRPr kumimoji="1" sz="2400">
                <a:solidFill>
                  <a:schemeClr val="bg2"/>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bg2"/>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bg2"/>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bg2"/>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bg2"/>
                </a:solidFill>
                <a:latin typeface="Times New Roman" charset="0"/>
                <a:ea typeface="ＭＳ Ｐゴシック" charset="0"/>
              </a:defRPr>
            </a:lvl9pPr>
          </a:lstStyle>
          <a:p>
            <a:pPr>
              <a:defRPr/>
            </a:pPr>
            <a:r>
              <a:rPr lang="en-US" sz="2800" dirty="0" smtClean="0">
                <a:solidFill>
                  <a:schemeClr val="accent6">
                    <a:lumMod val="50000"/>
                  </a:schemeClr>
                </a:solidFill>
              </a:rPr>
              <a:t>=  R</a:t>
            </a:r>
          </a:p>
        </p:txBody>
      </p:sp>
      <p:pic>
        <p:nvPicPr>
          <p:cNvPr id="73736" name="Picture 3"/>
          <p:cNvPicPr>
            <a:picLocks noChangeAspect="1"/>
          </p:cNvPicPr>
          <p:nvPr/>
        </p:nvPicPr>
        <p:blipFill>
          <a:blip r:embed="rId3"/>
          <a:srcRect/>
          <a:stretch>
            <a:fillRect/>
          </a:stretch>
        </p:blipFill>
        <p:spPr bwMode="auto">
          <a:xfrm>
            <a:off x="460375" y="1401762"/>
            <a:ext cx="4187825" cy="5456238"/>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717550" y="809492"/>
            <a:ext cx="7564491" cy="707886"/>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4000" dirty="0" smtClean="0">
                <a:latin typeface="Times" pitchFamily="-108" charset="0"/>
              </a:rPr>
              <a:t>Post-conventional </a:t>
            </a:r>
            <a:r>
              <a:rPr kumimoji="0" lang="en-US" sz="4000" dirty="0">
                <a:latin typeface="Times" pitchFamily="-108" charset="0"/>
              </a:rPr>
              <a:t>Moral Reasoning</a:t>
            </a:r>
          </a:p>
        </p:txBody>
      </p:sp>
      <p:sp>
        <p:nvSpPr>
          <p:cNvPr id="64515" name="Text Box 3"/>
          <p:cNvSpPr txBox="1">
            <a:spLocks noChangeArrowheads="1"/>
          </p:cNvSpPr>
          <p:nvPr/>
        </p:nvSpPr>
        <p:spPr bwMode="auto">
          <a:xfrm>
            <a:off x="717550" y="2475131"/>
            <a:ext cx="6865938" cy="1779975"/>
          </a:xfrm>
          <a:prstGeom prst="rect">
            <a:avLst/>
          </a:prstGeom>
          <a:noFill/>
          <a:ln w="12700" cap="sq">
            <a:noFill/>
            <a:miter lim="800000"/>
            <a:headEnd type="none" w="sm" len="sm"/>
            <a:tailEnd type="none" w="sm" len="sm"/>
          </a:ln>
        </p:spPr>
        <p:txBody>
          <a:bodyPr wrap="square">
            <a:prstTxWarp prst="textNoShape">
              <a:avLst/>
            </a:prstTxWarp>
            <a:spAutoFit/>
          </a:bodyPr>
          <a:lstStyle/>
          <a:p>
            <a:pPr>
              <a:buFontTx/>
              <a:buChar char="•"/>
            </a:pPr>
            <a:r>
              <a:rPr kumimoji="0" lang="en-US" sz="2800" b="1" dirty="0" smtClean="0">
                <a:latin typeface="Times" pitchFamily="-108" charset="0"/>
              </a:rPr>
              <a:t> Separate </a:t>
            </a:r>
            <a:r>
              <a:rPr kumimoji="0" lang="en-US" sz="2800" b="1" dirty="0">
                <a:latin typeface="Times" pitchFamily="-108" charset="0"/>
              </a:rPr>
              <a:t>self from social conventions</a:t>
            </a:r>
            <a:endParaRPr kumimoji="0" lang="en-US" sz="2800" b="1" dirty="0" smtClean="0">
              <a:latin typeface="Times" pitchFamily="-108" charset="0"/>
            </a:endParaRPr>
          </a:p>
          <a:p>
            <a:pPr>
              <a:lnSpc>
                <a:spcPct val="150000"/>
              </a:lnSpc>
              <a:buFontTx/>
              <a:buChar char="•"/>
            </a:pPr>
            <a:r>
              <a:rPr kumimoji="0" lang="en-US" sz="2800" b="1" dirty="0" smtClean="0">
                <a:latin typeface="Times" pitchFamily="-108" charset="0"/>
              </a:rPr>
              <a:t> See </a:t>
            </a:r>
            <a:r>
              <a:rPr kumimoji="0" lang="en-US" sz="2800" b="1" dirty="0">
                <a:latin typeface="Times" pitchFamily="-108" charset="0"/>
              </a:rPr>
              <a:t>issues in multiple perspectives</a:t>
            </a:r>
            <a:endParaRPr kumimoji="0" lang="en-US" sz="2800" b="1" dirty="0" smtClean="0">
              <a:latin typeface="Times" pitchFamily="-108" charset="0"/>
            </a:endParaRPr>
          </a:p>
          <a:p>
            <a:pPr>
              <a:lnSpc>
                <a:spcPct val="150000"/>
              </a:lnSpc>
              <a:buFontTx/>
              <a:buChar char="•"/>
            </a:pPr>
            <a:r>
              <a:rPr kumimoji="0" lang="en-US" sz="2800" b="1" dirty="0" smtClean="0">
                <a:latin typeface="Times" pitchFamily="-108" charset="0"/>
              </a:rPr>
              <a:t> Use </a:t>
            </a:r>
            <a:r>
              <a:rPr kumimoji="0" lang="en-US" sz="2800" b="1" dirty="0">
                <a:latin typeface="Times" pitchFamily="-108" charset="0"/>
              </a:rPr>
              <a:t>complex problem-solving skills</a:t>
            </a:r>
            <a:endParaRPr kumimoji="0" lang="en-US" sz="2800" dirty="0">
              <a:latin typeface="Times" pitchFamily="-108" charset="0"/>
            </a:endParaRPr>
          </a:p>
        </p:txBody>
      </p:sp>
      <p:sp>
        <p:nvSpPr>
          <p:cNvPr id="64516" name="Text Box 4"/>
          <p:cNvSpPr txBox="1">
            <a:spLocks noChangeArrowheads="1"/>
          </p:cNvSpPr>
          <p:nvPr/>
        </p:nvSpPr>
        <p:spPr bwMode="auto">
          <a:xfrm>
            <a:off x="717550" y="1828800"/>
            <a:ext cx="6838431" cy="646331"/>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dirty="0">
                <a:latin typeface="Times" pitchFamily="-108" charset="0"/>
              </a:rPr>
              <a:t>At higher levels of moral reasoning (stages 5-6),</a:t>
            </a:r>
            <a:r>
              <a:rPr kumimoji="0" lang="en-US" dirty="0" smtClean="0">
                <a:latin typeface="Times" pitchFamily="-108" charset="0"/>
              </a:rPr>
              <a:t> individuals </a:t>
            </a:r>
            <a:r>
              <a:rPr kumimoji="0" lang="en-US" dirty="0">
                <a:latin typeface="Times" pitchFamily="-108" charset="0"/>
              </a:rPr>
              <a:t>are able to:</a:t>
            </a:r>
          </a:p>
          <a:p>
            <a:endParaRPr kumimoji="0" lang="en-US" dirty="0">
              <a:latin typeface="Times" pitchFamily="-108" charset="0"/>
            </a:endParaRPr>
          </a:p>
        </p:txBody>
      </p:sp>
      <p:sp>
        <p:nvSpPr>
          <p:cNvPr id="64517" name="Rectangle 5"/>
          <p:cNvSpPr>
            <a:spLocks noChangeArrowheads="1"/>
          </p:cNvSpPr>
          <p:nvPr/>
        </p:nvSpPr>
        <p:spPr bwMode="auto">
          <a:xfrm>
            <a:off x="717550" y="5066301"/>
            <a:ext cx="7804352" cy="1015663"/>
          </a:xfrm>
          <a:prstGeom prst="rect">
            <a:avLst/>
          </a:prstGeom>
          <a:noFill/>
          <a:ln w="12700" cap="sq">
            <a:noFill/>
            <a:miter lim="800000"/>
            <a:headEnd type="none" w="sm" len="sm"/>
            <a:tailEnd type="none" w="sm" len="sm"/>
          </a:ln>
        </p:spPr>
        <p:txBody>
          <a:bodyPr wrap="square">
            <a:prstTxWarp prst="textNoShape">
              <a:avLst/>
            </a:prstTxWarp>
            <a:spAutoFit/>
          </a:bodyPr>
          <a:lstStyle/>
          <a:p>
            <a:r>
              <a:rPr kumimoji="0" lang="en-US" sz="2000" b="1" dirty="0">
                <a:latin typeface="Times" pitchFamily="-108" charset="0"/>
              </a:rPr>
              <a:t>Cognitive disequilibrium </a:t>
            </a:r>
            <a:r>
              <a:rPr kumimoji="0" lang="en-US" sz="2000" dirty="0">
                <a:latin typeface="Times" pitchFamily="-108" charset="0"/>
              </a:rPr>
              <a:t> </a:t>
            </a:r>
            <a:r>
              <a:rPr kumimoji="0" lang="en-US" sz="2000" u="sng" dirty="0">
                <a:latin typeface="Times" pitchFamily="-108" charset="0"/>
              </a:rPr>
              <a:t>&amp;</a:t>
            </a:r>
            <a:r>
              <a:rPr kumimoji="0" lang="en-US" sz="2000" dirty="0">
                <a:latin typeface="Times" pitchFamily="-108" charset="0"/>
              </a:rPr>
              <a:t>  </a:t>
            </a:r>
            <a:r>
              <a:rPr kumimoji="0" lang="en-US" sz="2000" b="1" dirty="0">
                <a:latin typeface="Times" pitchFamily="-108" charset="0"/>
              </a:rPr>
              <a:t>social disequilibrium</a:t>
            </a:r>
            <a:r>
              <a:rPr kumimoji="0" lang="en-US" sz="2000" dirty="0">
                <a:latin typeface="Times" pitchFamily="-108" charset="0"/>
              </a:rPr>
              <a:t> </a:t>
            </a:r>
          </a:p>
          <a:p>
            <a:r>
              <a:rPr kumimoji="0" lang="en-US" sz="2000" dirty="0">
                <a:latin typeface="Times" pitchFamily="-108" charset="0"/>
              </a:rPr>
              <a:t>led to significant advancement on measure of moral development (DIT) for participants in ethics </a:t>
            </a:r>
            <a:r>
              <a:rPr kumimoji="0" lang="en-US" sz="2000" dirty="0" smtClean="0">
                <a:latin typeface="Times" pitchFamily="-108" charset="0"/>
              </a:rPr>
              <a:t>courses    </a:t>
            </a:r>
            <a:r>
              <a:rPr lang="en-US" dirty="0">
                <a:latin typeface="Times" pitchFamily="-108" charset="0"/>
              </a:rPr>
              <a:t>(</a:t>
            </a:r>
            <a:r>
              <a:rPr lang="en-US" dirty="0" smtClean="0">
                <a:latin typeface="Times" pitchFamily="-108" charset="0"/>
              </a:rPr>
              <a:t>Research by Boss, 1994)</a:t>
            </a:r>
            <a:endParaRPr kumimoji="0" lang="en-US" dirty="0">
              <a:latin typeface="Times" pitchFamily="-108" charset="0"/>
            </a:endParaRPr>
          </a:p>
        </p:txBody>
      </p:sp>
      <p:sp>
        <p:nvSpPr>
          <p:cNvPr id="64519" name="Text Box 7"/>
          <p:cNvSpPr txBox="1">
            <a:spLocks noChangeArrowheads="1"/>
          </p:cNvSpPr>
          <p:nvPr/>
        </p:nvSpPr>
        <p:spPr bwMode="auto">
          <a:xfrm>
            <a:off x="3581400" y="4313238"/>
            <a:ext cx="4459288" cy="396875"/>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2000">
                <a:latin typeface="Times" pitchFamily="-108" charset="0"/>
              </a:rPr>
              <a:t>[consistent with goals of service-learning]</a:t>
            </a:r>
            <a:endParaRPr kumimoji="0" lang="en-US" sz="1800">
              <a:latin typeface="Times" pitchFamily="-108" charset="0"/>
            </a:endParaRPr>
          </a:p>
        </p:txBody>
      </p:sp>
    </p:spTree>
  </p:cSld>
  <p:clrMapOvr>
    <a:masterClrMapping/>
  </p:clrMapOvr>
  <p:transition xmlns:p14="http://schemas.microsoft.com/office/powerpoint/2010/mai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1678406" y="573681"/>
            <a:ext cx="6096000" cy="1143000"/>
          </a:xfrm>
          <a:noFill/>
        </p:spPr>
        <p:txBody>
          <a:bodyPr>
            <a:normAutofit fontScale="90000"/>
          </a:bodyPr>
          <a:lstStyle/>
          <a:p>
            <a:pPr algn="l"/>
            <a:r>
              <a:rPr lang="en-US" sz="5333" dirty="0">
                <a:ea typeface="ＭＳ Ｐゴシック" pitchFamily="-108" charset="-128"/>
                <a:cs typeface="ＭＳ Ｐゴシック" pitchFamily="-108" charset="-128"/>
              </a:rPr>
              <a:t>Moral Motivation</a:t>
            </a:r>
            <a:r>
              <a:rPr lang="en-US" dirty="0">
                <a:ea typeface="ＭＳ Ｐゴシック" pitchFamily="-108" charset="-128"/>
                <a:cs typeface="ＭＳ Ｐゴシック" pitchFamily="-108" charset="-128"/>
              </a:rPr>
              <a:t/>
            </a:r>
            <a:br>
              <a:rPr lang="en-US" dirty="0">
                <a:ea typeface="ＭＳ Ｐゴシック" pitchFamily="-108" charset="-128"/>
                <a:cs typeface="ＭＳ Ｐゴシック" pitchFamily="-108" charset="-128"/>
              </a:rPr>
            </a:br>
            <a:endParaRPr lang="en-US" dirty="0">
              <a:ea typeface="ＭＳ Ｐゴシック" pitchFamily="-108" charset="-128"/>
              <a:cs typeface="ＭＳ Ｐゴシック" pitchFamily="-108" charset="-128"/>
            </a:endParaRPr>
          </a:p>
        </p:txBody>
      </p:sp>
      <p:sp>
        <p:nvSpPr>
          <p:cNvPr id="66563" name="Text Box 6"/>
          <p:cNvSpPr txBox="1">
            <a:spLocks noChangeArrowheads="1"/>
          </p:cNvSpPr>
          <p:nvPr/>
        </p:nvSpPr>
        <p:spPr bwMode="auto">
          <a:xfrm>
            <a:off x="3175000" y="4790420"/>
            <a:ext cx="5562600" cy="1384995"/>
          </a:xfrm>
          <a:prstGeom prst="rect">
            <a:avLst/>
          </a:prstGeom>
          <a:noFill/>
          <a:ln w="12700" cap="sq">
            <a:noFill/>
            <a:miter lim="800000"/>
            <a:headEnd type="none" w="sm" len="sm"/>
            <a:tailEnd type="none" w="sm" len="sm"/>
          </a:ln>
        </p:spPr>
        <p:txBody>
          <a:bodyPr>
            <a:prstTxWarp prst="textNoShape">
              <a:avLst/>
            </a:prstTxWarp>
            <a:spAutoFit/>
          </a:bodyPr>
          <a:lstStyle/>
          <a:p>
            <a:r>
              <a:rPr kumimoji="0" lang="en-US" sz="2400" b="1" dirty="0">
                <a:latin typeface="Times" pitchFamily="-108" charset="0"/>
              </a:rPr>
              <a:t>Moral Identity</a:t>
            </a:r>
          </a:p>
          <a:p>
            <a:r>
              <a:rPr kumimoji="0" lang="en-US" sz="2000" dirty="0">
                <a:latin typeface="Times" pitchFamily="-108" charset="0"/>
              </a:rPr>
              <a:t>Erikson:  key challenge of adolescence/youth is identity formation; must be understood in historical and cultural context …</a:t>
            </a:r>
            <a:endParaRPr kumimoji="0" lang="en-US" dirty="0">
              <a:solidFill>
                <a:schemeClr val="tx1"/>
              </a:solidFill>
              <a:latin typeface="Times" pitchFamily="-108" charset="0"/>
            </a:endParaRPr>
          </a:p>
        </p:txBody>
      </p:sp>
      <p:sp>
        <p:nvSpPr>
          <p:cNvPr id="66564" name="Text Box 7"/>
          <p:cNvSpPr txBox="1">
            <a:spLocks noChangeArrowheads="1"/>
          </p:cNvSpPr>
          <p:nvPr/>
        </p:nvSpPr>
        <p:spPr bwMode="auto">
          <a:xfrm>
            <a:off x="2997200" y="2605206"/>
            <a:ext cx="5689600" cy="2185214"/>
          </a:xfrm>
          <a:prstGeom prst="rect">
            <a:avLst/>
          </a:prstGeom>
          <a:noFill/>
          <a:ln w="12700" cap="sq">
            <a:noFill/>
            <a:miter lim="800000"/>
            <a:headEnd type="none" w="sm" len="sm"/>
            <a:tailEnd type="none" w="sm" len="sm"/>
          </a:ln>
        </p:spPr>
        <p:txBody>
          <a:bodyPr wrap="square">
            <a:prstTxWarp prst="textNoShape">
              <a:avLst/>
            </a:prstTxWarp>
            <a:spAutoFit/>
          </a:bodyPr>
          <a:lstStyle/>
          <a:p>
            <a:r>
              <a:rPr kumimoji="0" lang="en-US" sz="2400" b="1" dirty="0">
                <a:latin typeface="Times" pitchFamily="-108" charset="0"/>
              </a:rPr>
              <a:t>Peer Autonomy</a:t>
            </a:r>
            <a:r>
              <a:rPr kumimoji="0" lang="en-US" b="1" dirty="0">
                <a:latin typeface="Times" pitchFamily="-108" charset="0"/>
              </a:rPr>
              <a:t>   </a:t>
            </a:r>
          </a:p>
          <a:p>
            <a:r>
              <a:rPr kumimoji="0" lang="en-US" sz="2000" dirty="0">
                <a:latin typeface="Times" pitchFamily="-108" charset="0"/>
              </a:rPr>
              <a:t>“For Piaget … autonomy means collaboration in a spirit of generous mutual interest” by developing an attitude ‘that holds others’ values in esteem and asks for reasonable respect for one’s own values”</a:t>
            </a:r>
            <a:r>
              <a:rPr kumimoji="0" lang="en-US" sz="2000" dirty="0" smtClean="0">
                <a:latin typeface="Times" pitchFamily="-108" charset="0"/>
              </a:rPr>
              <a:t> </a:t>
            </a:r>
          </a:p>
          <a:p>
            <a:endParaRPr kumimoji="0" lang="en-US" dirty="0" smtClean="0">
              <a:latin typeface="Times" pitchFamily="-108" charset="0"/>
            </a:endParaRPr>
          </a:p>
          <a:p>
            <a:r>
              <a:rPr kumimoji="0" lang="en-US" sz="1400" dirty="0" smtClean="0">
                <a:latin typeface="Times" pitchFamily="-108" charset="0"/>
              </a:rPr>
              <a:t>                                                               (</a:t>
            </a:r>
            <a:r>
              <a:rPr kumimoji="0" lang="en-US" sz="1400" dirty="0" err="1">
                <a:latin typeface="Times" pitchFamily="-108" charset="0"/>
              </a:rPr>
              <a:t>Philibert</a:t>
            </a:r>
            <a:r>
              <a:rPr kumimoji="0" lang="en-US" sz="1400" dirty="0">
                <a:latin typeface="Times" pitchFamily="-108" charset="0"/>
              </a:rPr>
              <a:t> in Brandenberger, 1999)</a:t>
            </a:r>
            <a:endParaRPr kumimoji="0" lang="en-US" sz="2000" dirty="0">
              <a:solidFill>
                <a:schemeClr val="tx1"/>
              </a:solidFill>
              <a:latin typeface="Times" pitchFamily="-108" charset="0"/>
            </a:endParaRPr>
          </a:p>
        </p:txBody>
      </p:sp>
      <p:sp>
        <p:nvSpPr>
          <p:cNvPr id="66565" name="Text Box 8"/>
          <p:cNvSpPr txBox="1">
            <a:spLocks noChangeArrowheads="1"/>
          </p:cNvSpPr>
          <p:nvPr/>
        </p:nvSpPr>
        <p:spPr bwMode="auto">
          <a:xfrm>
            <a:off x="763550" y="2974538"/>
            <a:ext cx="1358052" cy="1815882"/>
          </a:xfrm>
          <a:prstGeom prst="rect">
            <a:avLst/>
          </a:prstGeom>
          <a:noFill/>
          <a:ln w="12700" cap="sq">
            <a:noFill/>
            <a:miter lim="800000"/>
            <a:headEnd type="none" w="sm" len="sm"/>
            <a:tailEnd type="none" w="sm" len="sm"/>
          </a:ln>
        </p:spPr>
        <p:txBody>
          <a:bodyPr wrap="square">
            <a:prstTxWarp prst="textNoShape">
              <a:avLst/>
            </a:prstTxWarp>
            <a:spAutoFit/>
          </a:bodyPr>
          <a:lstStyle/>
          <a:p>
            <a:r>
              <a:rPr kumimoji="0" lang="en-US" sz="2800" dirty="0">
                <a:latin typeface="Times" pitchFamily="-108" charset="0"/>
              </a:rPr>
              <a:t>Service </a:t>
            </a:r>
          </a:p>
          <a:p>
            <a:r>
              <a:rPr kumimoji="0" lang="en-US" sz="2800" dirty="0">
                <a:latin typeface="Times" pitchFamily="-108" charset="0"/>
              </a:rPr>
              <a:t>learning </a:t>
            </a:r>
          </a:p>
          <a:p>
            <a:r>
              <a:rPr kumimoji="0" lang="en-US" sz="2800" dirty="0">
                <a:latin typeface="Times" pitchFamily="-108" charset="0"/>
              </a:rPr>
              <a:t>may </a:t>
            </a:r>
          </a:p>
          <a:p>
            <a:r>
              <a:rPr kumimoji="0" lang="en-US" sz="2800" dirty="0">
                <a:latin typeface="Times" pitchFamily="-108" charset="0"/>
              </a:rPr>
              <a:t>foster:</a:t>
            </a:r>
          </a:p>
        </p:txBody>
      </p:sp>
      <p:sp>
        <p:nvSpPr>
          <p:cNvPr id="66566" name="Text Box 9"/>
          <p:cNvSpPr txBox="1">
            <a:spLocks noChangeArrowheads="1"/>
          </p:cNvSpPr>
          <p:nvPr/>
        </p:nvSpPr>
        <p:spPr bwMode="auto">
          <a:xfrm>
            <a:off x="5562600" y="6324600"/>
            <a:ext cx="3175000" cy="366713"/>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1800">
                <a:latin typeface="Times" pitchFamily="-108" charset="0"/>
              </a:rPr>
              <a:t>[see work of Yates and Youniss]</a:t>
            </a:r>
            <a:endParaRPr kumimoji="0" lang="en-US">
              <a:latin typeface="Times" pitchFamily="-108" charset="0"/>
            </a:endParaRPr>
          </a:p>
        </p:txBody>
      </p:sp>
      <p:sp>
        <p:nvSpPr>
          <p:cNvPr id="66567" name="Text Box 10"/>
          <p:cNvSpPr txBox="1">
            <a:spLocks noChangeArrowheads="1"/>
          </p:cNvSpPr>
          <p:nvPr/>
        </p:nvSpPr>
        <p:spPr bwMode="auto">
          <a:xfrm>
            <a:off x="1678406" y="1528362"/>
            <a:ext cx="7008394" cy="946150"/>
          </a:xfrm>
          <a:prstGeom prst="rect">
            <a:avLst/>
          </a:prstGeom>
          <a:noFill/>
          <a:ln w="12700" cap="sq">
            <a:noFill/>
            <a:miter lim="800000"/>
            <a:headEnd type="none" w="sm" len="sm"/>
            <a:tailEnd type="none" w="sm" len="sm"/>
          </a:ln>
        </p:spPr>
        <p:txBody>
          <a:bodyPr wrap="square">
            <a:prstTxWarp prst="textNoShape">
              <a:avLst/>
            </a:prstTxWarp>
            <a:spAutoFit/>
          </a:bodyPr>
          <a:lstStyle/>
          <a:p>
            <a:r>
              <a:rPr kumimoji="0" lang="en-US" sz="2800" dirty="0">
                <a:latin typeface="Times" pitchFamily="-108" charset="0"/>
              </a:rPr>
              <a:t>Motivation to implement moral </a:t>
            </a:r>
            <a:r>
              <a:rPr kumimoji="0" lang="en-US" sz="2800" dirty="0" smtClean="0">
                <a:latin typeface="Times" pitchFamily="-108" charset="0"/>
              </a:rPr>
              <a:t>judgment</a:t>
            </a:r>
            <a:r>
              <a:rPr kumimoji="0" lang="en-US" sz="2800" dirty="0">
                <a:latin typeface="Times" pitchFamily="-108" charset="0"/>
              </a:rPr>
              <a:t>,</a:t>
            </a:r>
            <a:r>
              <a:rPr kumimoji="0" lang="en-US" sz="2800" dirty="0" smtClean="0">
                <a:latin typeface="Times" pitchFamily="-108" charset="0"/>
              </a:rPr>
              <a:t> to take </a:t>
            </a:r>
            <a:r>
              <a:rPr kumimoji="0" lang="en-US" sz="2800" dirty="0">
                <a:latin typeface="Times" pitchFamily="-108" charset="0"/>
              </a:rPr>
              <a:t>moral action</a:t>
            </a:r>
            <a:endParaRPr kumimoji="0" lang="en-US" dirty="0">
              <a:latin typeface="Times" pitchFamily="-108" charset="0"/>
            </a:endParaRPr>
          </a:p>
        </p:txBody>
      </p:sp>
    </p:spTree>
  </p:cSld>
  <p:clrMapOvr>
    <a:masterClrMapping/>
  </p:clrMapOvr>
  <p:transition xmlns:p14="http://schemas.microsoft.com/office/powerpoint/2010/main">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type="body" idx="1"/>
          </p:nvPr>
        </p:nvSpPr>
        <p:spPr>
          <a:xfrm>
            <a:off x="2140389" y="4114800"/>
            <a:ext cx="6595428" cy="2362200"/>
          </a:xfrm>
          <a:noFill/>
        </p:spPr>
        <p:txBody>
          <a:bodyPr>
            <a:normAutofit/>
          </a:bodyPr>
          <a:lstStyle/>
          <a:p>
            <a:pPr>
              <a:buFont typeface="Monotype Sorts" pitchFamily="-108" charset="2"/>
              <a:buNone/>
            </a:pPr>
            <a:r>
              <a:rPr lang="en-US" sz="2400" b="1" dirty="0">
                <a:ea typeface="ＭＳ Ｐゴシック" pitchFamily="-108" charset="-128"/>
                <a:cs typeface="ＭＳ Ｐゴシック" pitchFamily="-108" charset="-128"/>
              </a:rPr>
              <a:t>	</a:t>
            </a:r>
            <a:r>
              <a:rPr lang="en-US" sz="2400" dirty="0">
                <a:ea typeface="ＭＳ Ｐゴシック" pitchFamily="-108" charset="-128"/>
                <a:cs typeface="ＭＳ Ｐゴシック" pitchFamily="-108" charset="-128"/>
              </a:rPr>
              <a:t>Those “who come to believe that their </a:t>
            </a:r>
            <a:r>
              <a:rPr lang="en-US" sz="2400" dirty="0" err="1">
                <a:ea typeface="ＭＳ Ｐゴシック" pitchFamily="-108" charset="-128"/>
                <a:cs typeface="ＭＳ Ｐゴシック" pitchFamily="-108" charset="-128"/>
              </a:rPr>
              <a:t>prosocial</a:t>
            </a:r>
            <a:r>
              <a:rPr lang="en-US" sz="2400" dirty="0">
                <a:ea typeface="ＭＳ Ｐゴシック" pitchFamily="-108" charset="-128"/>
                <a:cs typeface="ＭＳ Ｐゴシック" pitchFamily="-108" charset="-128"/>
              </a:rPr>
              <a:t> behavior reflects values or dispositions in themselves have internal structures that can generate behavior across settings and </a:t>
            </a:r>
            <a:r>
              <a:rPr lang="en-US" sz="2400" dirty="0" smtClean="0">
                <a:ea typeface="ＭＳ Ｐゴシック" pitchFamily="-108" charset="-128"/>
                <a:cs typeface="ＭＳ Ｐゴシック" pitchFamily="-108" charset="-128"/>
              </a:rPr>
              <a:t>without external </a:t>
            </a:r>
            <a:r>
              <a:rPr lang="en-US" sz="2400" dirty="0">
                <a:ea typeface="ＭＳ Ｐゴシック" pitchFamily="-108" charset="-128"/>
                <a:cs typeface="ＭＳ Ｐゴシック" pitchFamily="-108" charset="-128"/>
              </a:rPr>
              <a:t>pressures.”</a:t>
            </a:r>
            <a:r>
              <a:rPr lang="en-US" dirty="0">
                <a:ea typeface="ＭＳ Ｐゴシック" pitchFamily="-108" charset="-128"/>
                <a:cs typeface="ＭＳ Ｐゴシック" pitchFamily="-108" charset="-128"/>
              </a:rPr>
              <a:t>  </a:t>
            </a:r>
            <a:r>
              <a:rPr lang="en-US" sz="1200" dirty="0">
                <a:ea typeface="ＭＳ Ｐゴシック" pitchFamily="-108" charset="-128"/>
                <a:cs typeface="ＭＳ Ｐゴシック" pitchFamily="-108" charset="-128"/>
              </a:rPr>
              <a:t>(</a:t>
            </a:r>
            <a:r>
              <a:rPr lang="en-US" sz="1200" dirty="0" err="1">
                <a:ea typeface="ＭＳ Ｐゴシック" pitchFamily="-108" charset="-128"/>
                <a:cs typeface="ＭＳ Ｐゴシック" pitchFamily="-108" charset="-128"/>
              </a:rPr>
              <a:t>Grusec</a:t>
            </a:r>
            <a:r>
              <a:rPr lang="en-US" sz="1200" dirty="0">
                <a:ea typeface="ＭＳ Ｐゴシック" pitchFamily="-108" charset="-128"/>
                <a:cs typeface="ＭＳ Ｐゴシック" pitchFamily="-108" charset="-128"/>
              </a:rPr>
              <a:t> and Dix in Kohn, </a:t>
            </a:r>
            <a:r>
              <a:rPr lang="en-US" sz="1200" dirty="0" err="1">
                <a:ea typeface="ＭＳ Ｐゴシック" pitchFamily="-108" charset="-128"/>
                <a:cs typeface="ＭＳ Ｐゴシック" pitchFamily="-108" charset="-128"/>
              </a:rPr>
              <a:t>p</a:t>
            </a:r>
            <a:r>
              <a:rPr lang="en-US" sz="1200" dirty="0">
                <a:ea typeface="ＭＳ Ｐゴシック" pitchFamily="-108" charset="-128"/>
                <a:cs typeface="ＭＳ Ｐゴシック" pitchFamily="-108" charset="-128"/>
              </a:rPr>
              <a:t>. 92, 1990)</a:t>
            </a:r>
            <a:endParaRPr lang="en-US" sz="1600" dirty="0">
              <a:ea typeface="ＭＳ Ｐゴシック" pitchFamily="-108" charset="-128"/>
              <a:cs typeface="ＭＳ Ｐゴシック" pitchFamily="-108" charset="-128"/>
            </a:endParaRPr>
          </a:p>
        </p:txBody>
      </p:sp>
      <p:sp>
        <p:nvSpPr>
          <p:cNvPr id="68611" name="Text Box 5"/>
          <p:cNvSpPr txBox="1">
            <a:spLocks noChangeArrowheads="1"/>
          </p:cNvSpPr>
          <p:nvPr/>
        </p:nvSpPr>
        <p:spPr bwMode="auto">
          <a:xfrm>
            <a:off x="2574925" y="1965325"/>
            <a:ext cx="260350" cy="457200"/>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a:latin typeface="Times" pitchFamily="-108" charset="0"/>
              </a:rPr>
              <a:t> </a:t>
            </a:r>
          </a:p>
        </p:txBody>
      </p:sp>
      <p:sp>
        <p:nvSpPr>
          <p:cNvPr id="68612" name="Text Box 7"/>
          <p:cNvSpPr txBox="1">
            <a:spLocks noChangeArrowheads="1"/>
          </p:cNvSpPr>
          <p:nvPr/>
        </p:nvSpPr>
        <p:spPr bwMode="auto">
          <a:xfrm>
            <a:off x="2362200" y="457200"/>
            <a:ext cx="4749800" cy="1098550"/>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4800" dirty="0">
                <a:latin typeface="Times" pitchFamily="-108" charset="0"/>
              </a:rPr>
              <a:t>Moral Behavior</a:t>
            </a:r>
          </a:p>
          <a:p>
            <a:r>
              <a:rPr kumimoji="0" lang="en-US" sz="1800" dirty="0">
                <a:latin typeface="Times" pitchFamily="-108" charset="0"/>
              </a:rPr>
              <a:t>Or: The road to hell is paved with good intentions</a:t>
            </a:r>
            <a:endParaRPr kumimoji="0" lang="en-US" sz="4800" dirty="0">
              <a:latin typeface="Times" pitchFamily="-108" charset="0"/>
            </a:endParaRPr>
          </a:p>
        </p:txBody>
      </p:sp>
      <p:sp>
        <p:nvSpPr>
          <p:cNvPr id="68613" name="Text Box 8"/>
          <p:cNvSpPr txBox="1">
            <a:spLocks noChangeArrowheads="1"/>
          </p:cNvSpPr>
          <p:nvPr/>
        </p:nvSpPr>
        <p:spPr bwMode="auto">
          <a:xfrm>
            <a:off x="2362200" y="1981200"/>
            <a:ext cx="5721789" cy="830997"/>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sz="2400" dirty="0">
                <a:latin typeface="Times" pitchFamily="-108" charset="0"/>
              </a:rPr>
              <a:t>Moral action requires courage, perseverance,  </a:t>
            </a:r>
          </a:p>
          <a:p>
            <a:r>
              <a:rPr kumimoji="0" lang="en-US" sz="2400" dirty="0">
                <a:latin typeface="Times" pitchFamily="-108" charset="0"/>
              </a:rPr>
              <a:t>ego strength, and competence </a:t>
            </a:r>
            <a:r>
              <a:rPr kumimoji="0" lang="en-US" sz="1100" dirty="0">
                <a:latin typeface="Times" pitchFamily="-108" charset="0"/>
              </a:rPr>
              <a:t>                    </a:t>
            </a:r>
            <a:r>
              <a:rPr kumimoji="0" lang="en-US" sz="1200" dirty="0">
                <a:latin typeface="Times" pitchFamily="-108" charset="0"/>
              </a:rPr>
              <a:t>(</a:t>
            </a:r>
            <a:r>
              <a:rPr kumimoji="0" lang="en-US" sz="1200" dirty="0" err="1">
                <a:latin typeface="Times" pitchFamily="-108" charset="0"/>
              </a:rPr>
              <a:t>Lapsley</a:t>
            </a:r>
            <a:r>
              <a:rPr kumimoji="0" lang="en-US" sz="1200" dirty="0">
                <a:latin typeface="Times" pitchFamily="-108" charset="0"/>
              </a:rPr>
              <a:t>, 1996)</a:t>
            </a:r>
            <a:endParaRPr kumimoji="0" lang="en-US" dirty="0">
              <a:latin typeface="Times" pitchFamily="-108" charset="0"/>
            </a:endParaRPr>
          </a:p>
        </p:txBody>
      </p:sp>
      <p:sp>
        <p:nvSpPr>
          <p:cNvPr id="68614" name="Text Box 9"/>
          <p:cNvSpPr txBox="1">
            <a:spLocks noChangeArrowheads="1"/>
          </p:cNvSpPr>
          <p:nvPr/>
        </p:nvSpPr>
        <p:spPr bwMode="auto">
          <a:xfrm>
            <a:off x="2362200" y="3048000"/>
            <a:ext cx="6553200" cy="830997"/>
          </a:xfrm>
          <a:prstGeom prst="rect">
            <a:avLst/>
          </a:prstGeom>
          <a:noFill/>
          <a:ln w="12700" cap="sq">
            <a:noFill/>
            <a:miter lim="800000"/>
            <a:headEnd type="none" w="sm" len="sm"/>
            <a:tailEnd type="none" w="sm" len="sm"/>
          </a:ln>
        </p:spPr>
        <p:txBody>
          <a:bodyPr>
            <a:prstTxWarp prst="textNoShape">
              <a:avLst/>
            </a:prstTxWarp>
            <a:spAutoFit/>
          </a:bodyPr>
          <a:lstStyle/>
          <a:p>
            <a:r>
              <a:rPr kumimoji="0" lang="en-US" sz="2400" u="sng" dirty="0">
                <a:latin typeface="Times" pitchFamily="-108" charset="0"/>
              </a:rPr>
              <a:t>Service learning</a:t>
            </a:r>
            <a:r>
              <a:rPr kumimoji="0" lang="en-US" sz="2400" dirty="0">
                <a:latin typeface="Times" pitchFamily="-108" charset="0"/>
              </a:rPr>
              <a:t> can provide opportunities for </a:t>
            </a:r>
          </a:p>
          <a:p>
            <a:r>
              <a:rPr kumimoji="0" lang="en-US" sz="2400" dirty="0">
                <a:latin typeface="Times" pitchFamily="-108" charset="0"/>
              </a:rPr>
              <a:t>action and self-reflection in moral contexts</a:t>
            </a:r>
          </a:p>
        </p:txBody>
      </p:sp>
      <p:sp>
        <p:nvSpPr>
          <p:cNvPr id="68615" name="Text Box 10"/>
          <p:cNvSpPr txBox="1">
            <a:spLocks noChangeArrowheads="1"/>
          </p:cNvSpPr>
          <p:nvPr/>
        </p:nvSpPr>
        <p:spPr bwMode="auto">
          <a:xfrm>
            <a:off x="228600" y="3092269"/>
            <a:ext cx="1952625" cy="822325"/>
          </a:xfrm>
          <a:prstGeom prst="rect">
            <a:avLst/>
          </a:prstGeom>
          <a:noFill/>
          <a:ln w="12700" cap="sq">
            <a:noFill/>
            <a:miter lim="800000"/>
            <a:headEnd type="none" w="sm" len="sm"/>
            <a:tailEnd type="none" w="sm" len="sm"/>
          </a:ln>
        </p:spPr>
        <p:txBody>
          <a:bodyPr wrap="none">
            <a:prstTxWarp prst="textNoShape">
              <a:avLst/>
            </a:prstTxWarp>
            <a:spAutoFit/>
          </a:bodyPr>
          <a:lstStyle/>
          <a:p>
            <a:r>
              <a:rPr kumimoji="0" lang="en-US" dirty="0">
                <a:latin typeface="Times" pitchFamily="-108" charset="0"/>
              </a:rPr>
              <a:t>Moral Identity</a:t>
            </a:r>
          </a:p>
          <a:p>
            <a:r>
              <a:rPr kumimoji="0" lang="en-US" dirty="0">
                <a:latin typeface="Times" pitchFamily="-108" charset="0"/>
              </a:rPr>
              <a:t>Enhanced:</a:t>
            </a:r>
          </a:p>
        </p:txBody>
      </p:sp>
      <p:sp>
        <p:nvSpPr>
          <p:cNvPr id="8" name="Rectangle 7"/>
          <p:cNvSpPr/>
          <p:nvPr/>
        </p:nvSpPr>
        <p:spPr>
          <a:xfrm>
            <a:off x="2323380" y="0"/>
            <a:ext cx="4788620"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ransition xmlns:p14="http://schemas.microsoft.com/office/powerpoint/2010/main">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545" y="307777"/>
            <a:ext cx="8229600" cy="1143000"/>
          </a:xfrm>
        </p:spPr>
        <p:txBody>
          <a:bodyPr/>
          <a:lstStyle/>
          <a:p>
            <a:pPr algn="l"/>
            <a:r>
              <a:rPr lang="en-US" dirty="0" smtClean="0"/>
              <a:t>Future Research Directions</a:t>
            </a:r>
            <a:endParaRPr lang="en-US" dirty="0"/>
          </a:p>
        </p:txBody>
      </p:sp>
      <p:sp>
        <p:nvSpPr>
          <p:cNvPr id="3" name="Content Placeholder 2"/>
          <p:cNvSpPr>
            <a:spLocks noGrp="1"/>
          </p:cNvSpPr>
          <p:nvPr>
            <p:ph idx="1"/>
          </p:nvPr>
        </p:nvSpPr>
        <p:spPr>
          <a:xfrm>
            <a:off x="2461434" y="1346621"/>
            <a:ext cx="6480506" cy="4525963"/>
          </a:xfrm>
        </p:spPr>
        <p:txBody>
          <a:bodyPr>
            <a:normAutofit fontScale="85000" lnSpcReduction="20000"/>
          </a:bodyPr>
          <a:lstStyle/>
          <a:p>
            <a:r>
              <a:rPr lang="en-US" dirty="0" smtClean="0"/>
              <a:t>Grounded in (developmental theory)</a:t>
            </a:r>
          </a:p>
          <a:p>
            <a:pPr>
              <a:spcBef>
                <a:spcPts val="1320"/>
              </a:spcBef>
            </a:pPr>
            <a:r>
              <a:rPr lang="en-US" dirty="0" smtClean="0"/>
              <a:t>Focus on the process and trajectory of </a:t>
            </a:r>
            <a:endParaRPr lang="en-US" dirty="0" smtClean="0"/>
          </a:p>
          <a:p>
            <a:pPr marL="0" indent="0">
              <a:spcBef>
                <a:spcPts val="1320"/>
              </a:spcBef>
              <a:buNone/>
            </a:pPr>
            <a:r>
              <a:rPr lang="en-US" dirty="0"/>
              <a:t>	</a:t>
            </a:r>
            <a:r>
              <a:rPr lang="en-US" dirty="0" smtClean="0"/>
              <a:t>	</a:t>
            </a:r>
            <a:r>
              <a:rPr lang="en-US" dirty="0" smtClean="0"/>
              <a:t>development</a:t>
            </a:r>
            <a:r>
              <a:rPr lang="en-US" dirty="0" smtClean="0"/>
              <a:t>, not just end gain</a:t>
            </a:r>
          </a:p>
          <a:p>
            <a:pPr>
              <a:spcBef>
                <a:spcPts val="1320"/>
              </a:spcBef>
            </a:pPr>
            <a:r>
              <a:rPr lang="en-US" dirty="0" smtClean="0"/>
              <a:t>Holistic perspectives</a:t>
            </a:r>
          </a:p>
          <a:p>
            <a:pPr>
              <a:spcBef>
                <a:spcPts val="1320"/>
              </a:spcBef>
            </a:pPr>
            <a:r>
              <a:rPr lang="en-US" dirty="0" smtClean="0"/>
              <a:t>Personal development for whom: </a:t>
            </a:r>
            <a:endParaRPr lang="en-US" dirty="0" smtClean="0"/>
          </a:p>
          <a:p>
            <a:pPr marL="0" indent="0">
              <a:spcBef>
                <a:spcPts val="1320"/>
              </a:spcBef>
              <a:buNone/>
            </a:pPr>
            <a:r>
              <a:rPr lang="en-US" dirty="0"/>
              <a:t>	</a:t>
            </a:r>
            <a:r>
              <a:rPr lang="en-US" dirty="0" smtClean="0"/>
              <a:t>	</a:t>
            </a:r>
            <a:r>
              <a:rPr lang="en-US" dirty="0" smtClean="0"/>
              <a:t>justice </a:t>
            </a:r>
            <a:r>
              <a:rPr lang="en-US" dirty="0" smtClean="0"/>
              <a:t>or just us</a:t>
            </a:r>
          </a:p>
          <a:p>
            <a:pPr>
              <a:spcBef>
                <a:spcPts val="1320"/>
              </a:spcBef>
            </a:pPr>
            <a:r>
              <a:rPr lang="en-US" dirty="0" smtClean="0"/>
              <a:t>Modeling, moral elevation</a:t>
            </a:r>
          </a:p>
          <a:p>
            <a:pPr>
              <a:spcBef>
                <a:spcPts val="1320"/>
              </a:spcBef>
            </a:pPr>
            <a:r>
              <a:rPr lang="en-US" dirty="0" smtClean="0"/>
              <a:t>Skill development</a:t>
            </a:r>
          </a:p>
          <a:p>
            <a:pPr>
              <a:spcBef>
                <a:spcPts val="1320"/>
              </a:spcBef>
            </a:pPr>
            <a:r>
              <a:rPr lang="en-US" dirty="0" smtClean="0"/>
              <a:t>Will and purpose</a:t>
            </a:r>
          </a:p>
          <a:p>
            <a:endParaRPr lang="en-US" dirty="0"/>
          </a:p>
        </p:txBody>
      </p:sp>
      <p:sp>
        <p:nvSpPr>
          <p:cNvPr id="4" name="Rectangle 3"/>
          <p:cNvSpPr/>
          <p:nvPr/>
        </p:nvSpPr>
        <p:spPr>
          <a:xfrm>
            <a:off x="2323379" y="0"/>
            <a:ext cx="4848133"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023729"/>
            <a:ext cx="8229600" cy="3265881"/>
          </a:xfrm>
        </p:spPr>
        <p:txBody>
          <a:bodyPr>
            <a:noAutofit/>
          </a:bodyPr>
          <a:lstStyle/>
          <a:p>
            <a:pPr algn="l"/>
            <a:r>
              <a:rPr lang="en-US" sz="4800" dirty="0" smtClean="0"/>
              <a:t/>
            </a:r>
            <a:br>
              <a:rPr lang="en-US" sz="4800" dirty="0" smtClean="0"/>
            </a:br>
            <a:r>
              <a:rPr lang="en-US" sz="4800" dirty="0" smtClean="0"/>
              <a:t>Discussion </a:t>
            </a:r>
            <a:br>
              <a:rPr lang="en-US" sz="4800" dirty="0" smtClean="0"/>
            </a:br>
            <a:r>
              <a:rPr lang="en-US" sz="4800" dirty="0" smtClean="0"/>
              <a:t>	Dialogue </a:t>
            </a:r>
            <a:br>
              <a:rPr lang="en-US" sz="4800" dirty="0" smtClean="0"/>
            </a:br>
            <a:r>
              <a:rPr lang="en-US" sz="4800" dirty="0" smtClean="0"/>
              <a:t>		(Research) Questions</a:t>
            </a:r>
            <a:br>
              <a:rPr lang="en-US" sz="4800" dirty="0" smtClean="0"/>
            </a:br>
            <a:r>
              <a:rPr lang="en-US" sz="4800" dirty="0" smtClean="0"/>
              <a:t>			Collaboration Potentials</a:t>
            </a:r>
            <a:br>
              <a:rPr lang="en-US" sz="4800" dirty="0" smtClean="0"/>
            </a:br>
            <a:r>
              <a:rPr lang="en-US" sz="4800" dirty="0" smtClean="0"/>
              <a:t/>
            </a:r>
            <a:br>
              <a:rPr lang="en-US" sz="4800" dirty="0" smtClean="0"/>
            </a:br>
            <a:r>
              <a:rPr lang="en-US" sz="4800" dirty="0" smtClean="0"/>
              <a:t>						</a:t>
            </a:r>
            <a:r>
              <a:rPr lang="en-US" sz="2400" dirty="0" smtClean="0"/>
              <a:t>Contact info: </a:t>
            </a:r>
            <a:r>
              <a:rPr lang="en-US" sz="2400" dirty="0" err="1" smtClean="0"/>
              <a:t>jbranden@nd.edu</a:t>
            </a:r>
            <a:endParaRPr lang="en-US" sz="4800" dirty="0"/>
          </a:p>
        </p:txBody>
      </p:sp>
      <p:sp>
        <p:nvSpPr>
          <p:cNvPr id="3" name="Rectangle 2"/>
          <p:cNvSpPr/>
          <p:nvPr/>
        </p:nvSpPr>
        <p:spPr>
          <a:xfrm>
            <a:off x="2323380" y="0"/>
            <a:ext cx="5053400"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098"/>
            <a:ext cx="8229600" cy="1143000"/>
          </a:xfrm>
        </p:spPr>
        <p:txBody>
          <a:bodyPr/>
          <a:lstStyle/>
          <a:p>
            <a:r>
              <a:rPr lang="en-US" dirty="0" smtClean="0"/>
              <a:t>Focusing on theory</a:t>
            </a:r>
            <a:endParaRPr lang="en-US" dirty="0"/>
          </a:p>
        </p:txBody>
      </p:sp>
      <p:sp>
        <p:nvSpPr>
          <p:cNvPr id="3" name="Content Placeholder 2"/>
          <p:cNvSpPr>
            <a:spLocks noGrp="1"/>
          </p:cNvSpPr>
          <p:nvPr>
            <p:ph idx="1"/>
          </p:nvPr>
        </p:nvSpPr>
        <p:spPr>
          <a:xfrm>
            <a:off x="861275" y="1173036"/>
            <a:ext cx="8229600" cy="2948280"/>
          </a:xfrm>
        </p:spPr>
        <p:txBody>
          <a:bodyPr>
            <a:noAutofit/>
          </a:bodyPr>
          <a:lstStyle/>
          <a:p>
            <a:pPr marL="0" indent="0">
              <a:buNone/>
            </a:pPr>
            <a:r>
              <a:rPr lang="en-US" sz="2400" dirty="0" smtClean="0"/>
              <a:t>“</a:t>
            </a:r>
            <a:r>
              <a:rPr lang="en-US" sz="2400" dirty="0" err="1" smtClean="0"/>
              <a:t>Bringle</a:t>
            </a:r>
            <a:r>
              <a:rPr lang="en-US" sz="2400" dirty="0" smtClean="0"/>
              <a:t> </a:t>
            </a:r>
            <a:r>
              <a:rPr lang="en-US" sz="2400" dirty="0"/>
              <a:t>(2003) has advocated for theory from cognate areas to be clearly used as a basis of research.  These could include theories from psychology about motivation, interpersonal relationships, and cognitive and moral development; from business about </a:t>
            </a:r>
            <a:r>
              <a:rPr lang="en-US" sz="2400" dirty="0" err="1"/>
              <a:t>interorganizational</a:t>
            </a:r>
            <a:r>
              <a:rPr lang="en-US" sz="2400" dirty="0"/>
              <a:t> relationships, leadership, and change management; from philosophy about value systems and decision-making; from political theory about individual and collective action; from history about social movements; from communication about conflict resolution</a:t>
            </a:r>
            <a:r>
              <a:rPr lang="en-US" sz="2400" dirty="0" smtClean="0"/>
              <a:t>.” </a:t>
            </a:r>
            <a:endParaRPr lang="en-US" sz="2400" dirty="0"/>
          </a:p>
        </p:txBody>
      </p:sp>
    </p:spTree>
    <p:extLst>
      <p:ext uri="{BB962C8B-B14F-4D97-AF65-F5344CB8AC3E}">
        <p14:creationId xmlns:p14="http://schemas.microsoft.com/office/powerpoint/2010/main" val="42424352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2527349" y="5105400"/>
            <a:ext cx="6616651" cy="1752600"/>
          </a:xfrm>
        </p:spPr>
        <p:txBody>
          <a:bodyPr>
            <a:normAutofit lnSpcReduction="10000"/>
          </a:bodyPr>
          <a:lstStyle/>
          <a:p>
            <a:endParaRPr lang="en-US" dirty="0"/>
          </a:p>
          <a:p>
            <a:r>
              <a:rPr lang="en-US" dirty="0" smtClean="0"/>
              <a:t>iarslceproceedings2012</a:t>
            </a:r>
            <a:r>
              <a:rPr lang="en-US" dirty="0"/>
              <a:t>.wikispaces.com/</a:t>
            </a:r>
            <a:r>
              <a:rPr lang="en-US" dirty="0" err="1"/>
              <a:t>Framing+a+research+agenda</a:t>
            </a:r>
            <a:r>
              <a:rPr lang="en-US" dirty="0"/>
              <a:t>+-+</a:t>
            </a:r>
            <a:r>
              <a:rPr lang="en-US" dirty="0" err="1"/>
              <a:t>student+outcomes</a:t>
            </a:r>
            <a:endParaRPr lang="en-US" dirty="0"/>
          </a:p>
        </p:txBody>
      </p:sp>
      <p:pic>
        <p:nvPicPr>
          <p:cNvPr id="4" name="Picture 3"/>
          <p:cNvPicPr>
            <a:picLocks noChangeAspect="1"/>
          </p:cNvPicPr>
          <p:nvPr/>
        </p:nvPicPr>
        <p:blipFill>
          <a:blip r:embed="rId2"/>
          <a:stretch>
            <a:fillRect/>
          </a:stretch>
        </p:blipFill>
        <p:spPr>
          <a:xfrm>
            <a:off x="0" y="0"/>
            <a:ext cx="6881373" cy="5317425"/>
          </a:xfrm>
          <a:prstGeom prst="rect">
            <a:avLst/>
          </a:prstGeom>
        </p:spPr>
      </p:pic>
    </p:spTree>
    <p:extLst>
      <p:ext uri="{BB962C8B-B14F-4D97-AF65-F5344CB8AC3E}">
        <p14:creationId xmlns:p14="http://schemas.microsoft.com/office/powerpoint/2010/main" val="1700140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 on theory</a:t>
            </a:r>
            <a:endParaRPr lang="en-US" dirty="0"/>
          </a:p>
        </p:txBody>
      </p:sp>
      <p:sp>
        <p:nvSpPr>
          <p:cNvPr id="3" name="Content Placeholder 2"/>
          <p:cNvSpPr>
            <a:spLocks noGrp="1"/>
          </p:cNvSpPr>
          <p:nvPr>
            <p:ph idx="1"/>
          </p:nvPr>
        </p:nvSpPr>
        <p:spPr>
          <a:xfrm>
            <a:off x="815095" y="1600201"/>
            <a:ext cx="8229600" cy="2948280"/>
          </a:xfrm>
        </p:spPr>
        <p:txBody>
          <a:bodyPr>
            <a:normAutofit fontScale="85000" lnSpcReduction="10000"/>
          </a:bodyPr>
          <a:lstStyle/>
          <a:p>
            <a:pPr marL="0" indent="0">
              <a:buNone/>
            </a:pPr>
            <a:r>
              <a:rPr lang="en-US" dirty="0" smtClean="0"/>
              <a:t>“The </a:t>
            </a:r>
            <a:r>
              <a:rPr lang="en-US" dirty="0"/>
              <a:t>theory or conceptual framework might precede the data collection, or it might emerge from or be modified based on data analysis and interpretation.  Procedures for measuring quantitative or qualitative aspects of attributes do not stand alone, and their meaningfulness is often a function of how solidly they are situated in theory</a:t>
            </a:r>
            <a:r>
              <a:rPr lang="en-US" dirty="0" smtClean="0"/>
              <a:t>.”</a:t>
            </a:r>
            <a:endParaRPr lang="en-US" dirty="0"/>
          </a:p>
        </p:txBody>
      </p:sp>
    </p:spTree>
    <p:extLst>
      <p:ext uri="{BB962C8B-B14F-4D97-AF65-F5344CB8AC3E}">
        <p14:creationId xmlns:p14="http://schemas.microsoft.com/office/powerpoint/2010/main" val="355021423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Research on Service Learning: </a:t>
            </a:r>
            <a:br>
              <a:rPr lang="en-US" dirty="0" smtClean="0"/>
            </a:br>
            <a:r>
              <a:rPr lang="en-US" dirty="0" smtClean="0"/>
              <a:t>Conceptual Frameworks and Assessment</a:t>
            </a:r>
            <a:endParaRPr lang="en-US" dirty="0"/>
          </a:p>
        </p:txBody>
      </p:sp>
      <p:sp>
        <p:nvSpPr>
          <p:cNvPr id="3" name="Content Placeholder 2"/>
          <p:cNvSpPr>
            <a:spLocks noGrp="1"/>
          </p:cNvSpPr>
          <p:nvPr>
            <p:ph idx="1"/>
          </p:nvPr>
        </p:nvSpPr>
        <p:spPr>
          <a:xfrm>
            <a:off x="2962465" y="1600201"/>
            <a:ext cx="3595305" cy="2948280"/>
          </a:xfrm>
        </p:spPr>
        <p:txBody>
          <a:bodyPr>
            <a:normAutofit fontScale="92500"/>
          </a:bodyPr>
          <a:lstStyle/>
          <a:p>
            <a:r>
              <a:rPr lang="en-US" dirty="0" smtClean="0"/>
              <a:t>I. STUDENTS</a:t>
            </a:r>
          </a:p>
          <a:p>
            <a:r>
              <a:rPr lang="en-US" dirty="0" smtClean="0"/>
              <a:t>II. FACULTY</a:t>
            </a:r>
          </a:p>
          <a:p>
            <a:r>
              <a:rPr lang="en-US" dirty="0" smtClean="0"/>
              <a:t>III. COMMUNITIES</a:t>
            </a:r>
          </a:p>
          <a:p>
            <a:r>
              <a:rPr lang="en-US" dirty="0" smtClean="0"/>
              <a:t>IV. INSTITUTIONS</a:t>
            </a:r>
          </a:p>
          <a:p>
            <a:r>
              <a:rPr lang="en-US" dirty="0" smtClean="0"/>
              <a:t>V. PARTNERSHIPS</a:t>
            </a:r>
            <a:endParaRPr lang="en-US" dirty="0"/>
          </a:p>
        </p:txBody>
      </p:sp>
    </p:spTree>
    <p:extLst>
      <p:ext uri="{BB962C8B-B14F-4D97-AF65-F5344CB8AC3E}">
        <p14:creationId xmlns:p14="http://schemas.microsoft.com/office/powerpoint/2010/main" val="3103210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STUDENTS</a:t>
            </a:r>
            <a:endParaRPr lang="en-US" dirty="0"/>
          </a:p>
        </p:txBody>
      </p:sp>
      <p:sp>
        <p:nvSpPr>
          <p:cNvPr id="3" name="Content Placeholder 2"/>
          <p:cNvSpPr>
            <a:spLocks noGrp="1"/>
          </p:cNvSpPr>
          <p:nvPr>
            <p:ph idx="1"/>
          </p:nvPr>
        </p:nvSpPr>
        <p:spPr>
          <a:xfrm>
            <a:off x="1242260" y="1438571"/>
            <a:ext cx="7047345" cy="2948280"/>
          </a:xfrm>
        </p:spPr>
        <p:txBody>
          <a:bodyPr/>
          <a:lstStyle/>
          <a:p>
            <a:r>
              <a:rPr lang="en-US" dirty="0" smtClean="0"/>
              <a:t>Cognition</a:t>
            </a:r>
          </a:p>
          <a:p>
            <a:r>
              <a:rPr lang="en-US" dirty="0" smtClean="0"/>
              <a:t>Academic learning</a:t>
            </a:r>
          </a:p>
          <a:p>
            <a:r>
              <a:rPr lang="en-US" dirty="0" smtClean="0"/>
              <a:t>Civic learning</a:t>
            </a:r>
          </a:p>
          <a:p>
            <a:r>
              <a:rPr lang="en-US" dirty="0" smtClean="0"/>
              <a:t>Personal development</a:t>
            </a:r>
          </a:p>
          <a:p>
            <a:r>
              <a:rPr lang="en-US" dirty="0" smtClean="0"/>
              <a:t>Intercultural competence</a:t>
            </a:r>
            <a:endParaRPr lang="en-US" dirty="0"/>
          </a:p>
        </p:txBody>
      </p:sp>
    </p:spTree>
    <p:extLst>
      <p:ext uri="{BB962C8B-B14F-4D97-AF65-F5344CB8AC3E}">
        <p14:creationId xmlns:p14="http://schemas.microsoft.com/office/powerpoint/2010/main" val="237458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template</a:t>
            </a:r>
            <a:endParaRPr lang="en-US" dirty="0"/>
          </a:p>
        </p:txBody>
      </p:sp>
      <p:sp>
        <p:nvSpPr>
          <p:cNvPr id="3" name="Content Placeholder 2"/>
          <p:cNvSpPr>
            <a:spLocks noGrp="1"/>
          </p:cNvSpPr>
          <p:nvPr>
            <p:ph idx="1"/>
          </p:nvPr>
        </p:nvSpPr>
        <p:spPr>
          <a:xfrm>
            <a:off x="1042143" y="1394953"/>
            <a:ext cx="8229600" cy="2948280"/>
          </a:xfrm>
        </p:spPr>
        <p:txBody>
          <a:bodyPr>
            <a:noAutofit/>
          </a:bodyPr>
          <a:lstStyle/>
          <a:p>
            <a:r>
              <a:rPr lang="en-US" sz="2800" dirty="0" smtClean="0"/>
              <a:t>Theoretical / conceptual frameworks</a:t>
            </a:r>
          </a:p>
          <a:p>
            <a:r>
              <a:rPr lang="en-US" sz="2800" dirty="0" smtClean="0"/>
              <a:t>Critical review of past research</a:t>
            </a:r>
          </a:p>
          <a:p>
            <a:r>
              <a:rPr lang="en-US" sz="2800" dirty="0" smtClean="0"/>
              <a:t>Measurement approaches and instruments</a:t>
            </a:r>
          </a:p>
          <a:p>
            <a:r>
              <a:rPr lang="en-US" sz="2800" dirty="0" smtClean="0"/>
              <a:t>Implications for practice</a:t>
            </a:r>
          </a:p>
          <a:p>
            <a:r>
              <a:rPr lang="en-US" sz="2800" dirty="0" smtClean="0"/>
              <a:t>Future research agenda</a:t>
            </a:r>
          </a:p>
          <a:p>
            <a:r>
              <a:rPr lang="en-US" sz="2800" dirty="0" smtClean="0"/>
              <a:t>Recommended reading</a:t>
            </a:r>
          </a:p>
          <a:p>
            <a:pPr marL="0" indent="0">
              <a:buNone/>
            </a:pPr>
            <a:r>
              <a:rPr lang="en-US" sz="2800" dirty="0" smtClean="0"/>
              <a:t>		</a:t>
            </a:r>
            <a:r>
              <a:rPr lang="en-US" sz="2800" i="1" dirty="0" smtClean="0"/>
              <a:t>Lets do some of this same thinking together ….</a:t>
            </a:r>
            <a:endParaRPr lang="en-US" sz="2800" i="1" dirty="0"/>
          </a:p>
        </p:txBody>
      </p:sp>
    </p:spTree>
    <p:extLst>
      <p:ext uri="{BB962C8B-B14F-4D97-AF65-F5344CB8AC3E}">
        <p14:creationId xmlns:p14="http://schemas.microsoft.com/office/powerpoint/2010/main" val="479391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review of research to date: STUDENTS</a:t>
            </a:r>
            <a:endParaRPr lang="en-US" dirty="0"/>
          </a:p>
        </p:txBody>
      </p:sp>
      <p:sp>
        <p:nvSpPr>
          <p:cNvPr id="3" name="Content Placeholder 2"/>
          <p:cNvSpPr>
            <a:spLocks noGrp="1"/>
          </p:cNvSpPr>
          <p:nvPr>
            <p:ph idx="1"/>
          </p:nvPr>
        </p:nvSpPr>
        <p:spPr>
          <a:xfrm>
            <a:off x="457200" y="1600200"/>
            <a:ext cx="8686800" cy="4082463"/>
          </a:xfrm>
        </p:spPr>
        <p:txBody>
          <a:bodyPr>
            <a:normAutofit fontScale="70000" lnSpcReduction="20000"/>
          </a:bodyPr>
          <a:lstStyle/>
          <a:p>
            <a:pPr marL="0" indent="0">
              <a:buNone/>
            </a:pPr>
            <a:endParaRPr lang="en-US" dirty="0" smtClean="0"/>
          </a:p>
          <a:p>
            <a:pPr marL="0" indent="0">
              <a:buNone/>
            </a:pPr>
            <a:endParaRPr lang="en-US" dirty="0" smtClean="0"/>
          </a:p>
          <a:p>
            <a:pPr marL="0" indent="0">
              <a:buNone/>
            </a:pPr>
            <a:r>
              <a:rPr lang="en-US" dirty="0"/>
              <a:t>	</a:t>
            </a:r>
            <a:r>
              <a:rPr lang="en-US" dirty="0" smtClean="0"/>
              <a:t>		</a:t>
            </a:r>
            <a:r>
              <a:rPr lang="en-US" dirty="0" smtClean="0">
                <a:solidFill>
                  <a:srgbClr val="7D110C"/>
                </a:solidFill>
              </a:rPr>
              <a:t>	</a:t>
            </a:r>
            <a:r>
              <a:rPr lang="en-US" sz="7000" dirty="0" smtClean="0">
                <a:solidFill>
                  <a:srgbClr val="7D110C"/>
                </a:solidFill>
              </a:rPr>
              <a:t>  (+)						 (</a:t>
            </a:r>
            <a:r>
              <a:rPr lang="en-US" sz="7000" dirty="0" err="1" smtClean="0">
                <a:solidFill>
                  <a:srgbClr val="7D110C"/>
                </a:solidFill>
              </a:rPr>
              <a:t>Δ</a:t>
            </a:r>
            <a:r>
              <a:rPr lang="en-US" sz="7000" dirty="0" smtClean="0">
                <a:solidFill>
                  <a:srgbClr val="7D110C"/>
                </a:solidFill>
              </a:rPr>
              <a:t>)</a:t>
            </a:r>
          </a:p>
          <a:p>
            <a:pPr marL="0" indent="0">
              <a:buNone/>
            </a:pPr>
            <a:endParaRPr lang="en-US" dirty="0"/>
          </a:p>
          <a:p>
            <a:pPr marL="0" indent="0">
              <a:buNone/>
            </a:pPr>
            <a:r>
              <a:rPr lang="en-US" dirty="0" smtClean="0"/>
              <a:t>						</a:t>
            </a:r>
          </a:p>
          <a:p>
            <a:pPr marL="0" indent="0">
              <a:buNone/>
            </a:pPr>
            <a:endParaRPr lang="en-US" dirty="0" smtClean="0"/>
          </a:p>
          <a:p>
            <a:pPr marL="0" indent="0">
              <a:buNone/>
            </a:pPr>
            <a:r>
              <a:rPr lang="en-US" dirty="0"/>
              <a:t>	</a:t>
            </a:r>
            <a:r>
              <a:rPr lang="en-US" dirty="0" smtClean="0"/>
              <a:t>					</a:t>
            </a:r>
          </a:p>
          <a:p>
            <a:pPr marL="0" indent="0">
              <a:buNone/>
            </a:pPr>
            <a:r>
              <a:rPr lang="en-US" dirty="0"/>
              <a:t>	</a:t>
            </a:r>
            <a:r>
              <a:rPr lang="en-US" dirty="0" smtClean="0"/>
              <a:t>					</a:t>
            </a:r>
            <a:r>
              <a:rPr lang="en-US" sz="5100" dirty="0" smtClean="0"/>
              <a:t>Participants?</a:t>
            </a:r>
          </a:p>
          <a:p>
            <a:pPr marL="0" indent="0">
              <a:buNone/>
            </a:pPr>
            <a:r>
              <a:rPr lang="en-US" sz="5100" dirty="0" smtClean="0"/>
              <a:t>							Authors?</a:t>
            </a:r>
            <a:endParaRPr lang="en-US" sz="5100" dirty="0"/>
          </a:p>
        </p:txBody>
      </p:sp>
    </p:spTree>
    <p:extLst>
      <p:ext uri="{BB962C8B-B14F-4D97-AF65-F5344CB8AC3E}">
        <p14:creationId xmlns:p14="http://schemas.microsoft.com/office/powerpoint/2010/main" val="3238824220"/>
      </p:ext>
    </p:extLst>
  </p:cSld>
  <p:clrMapOvr>
    <a:masterClrMapping/>
  </p:clrMapOvr>
</p:sld>
</file>

<file path=ppt/theme/theme1.xml><?xml version="1.0" encoding="utf-8"?>
<a:theme xmlns:a="http://schemas.openxmlformats.org/drawingml/2006/main" name="Default Theme">
  <a:themeElements>
    <a:clrScheme name="Center for Service and Learning">
      <a:dk1>
        <a:srgbClr val="000000"/>
      </a:dk1>
      <a:lt1>
        <a:srgbClr val="FFFFFF"/>
      </a:lt1>
      <a:dk2>
        <a:srgbClr val="007CBB"/>
      </a:dk2>
      <a:lt2>
        <a:srgbClr val="FFFFFF"/>
      </a:lt2>
      <a:accent1>
        <a:srgbClr val="7D110C"/>
      </a:accent1>
      <a:accent2>
        <a:srgbClr val="AF906A"/>
      </a:accent2>
      <a:accent3>
        <a:srgbClr val="000000"/>
      </a:accent3>
      <a:accent4>
        <a:srgbClr val="6E6E6E"/>
      </a:accent4>
      <a:accent5>
        <a:srgbClr val="4C9D2F"/>
      </a:accent5>
      <a:accent6>
        <a:srgbClr val="007CBB"/>
      </a:accent6>
      <a:hlink>
        <a:srgbClr val="FF0000"/>
      </a:hlink>
      <a:folHlink>
        <a:srgbClr val="FF000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664</TotalTime>
  <Words>1257</Words>
  <Application>Microsoft Macintosh PowerPoint</Application>
  <PresentationFormat>On-screen Show (4:3)</PresentationFormat>
  <Paragraphs>304</Paragraphs>
  <Slides>40</Slides>
  <Notes>12</Notes>
  <HiddenSlides>1</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Default Theme</vt:lpstr>
      <vt:lpstr> </vt:lpstr>
      <vt:lpstr>IUPUI Series on Service Learning Research</vt:lpstr>
      <vt:lpstr>PowerPoint Presentation</vt:lpstr>
      <vt:lpstr>Focusing on theory</vt:lpstr>
      <vt:lpstr>Focusing on theory</vt:lpstr>
      <vt:lpstr>Research on Service Learning:  Conceptual Frameworks and Assessment</vt:lpstr>
      <vt:lpstr>Section: STUDENTS</vt:lpstr>
      <vt:lpstr>Chapter template</vt:lpstr>
      <vt:lpstr>Critical review of research to date: STUDENTS</vt:lpstr>
      <vt:lpstr> </vt:lpstr>
      <vt:lpstr>PowerPoint Presentation</vt:lpstr>
      <vt:lpstr>Intellectual Development:   Perry’s Scheme</vt:lpstr>
      <vt:lpstr>PowerPoint Presentation</vt:lpstr>
      <vt:lpstr>Developmental Design</vt:lpstr>
      <vt:lpstr>Conversation</vt:lpstr>
      <vt:lpstr>PowerPoint Presentation</vt:lpstr>
      <vt:lpstr>Personal Outcomes of Service Learning </vt:lpstr>
      <vt:lpstr>  Personal Outcomes  Salient </vt:lpstr>
      <vt:lpstr>Personal Outcomes of Learning</vt:lpstr>
      <vt:lpstr>APB: Theory Gone Missing</vt:lpstr>
      <vt:lpstr> </vt:lpstr>
      <vt:lpstr> Do we want change,      </vt:lpstr>
      <vt:lpstr>Theoretical Frameworks for Personal Outcomes (Development) </vt:lpstr>
      <vt:lpstr>The Swiss Watch Maker: Piaget</vt:lpstr>
      <vt:lpstr>Cognitive-Mediational Model           Anderson, 1989</vt:lpstr>
      <vt:lpstr>Cognitive-Mediational Model           ]</vt:lpstr>
      <vt:lpstr>Action  Development</vt:lpstr>
      <vt:lpstr>Service Learning Outcomes  in Personal Domain</vt:lpstr>
      <vt:lpstr>Moral and Civic D e v e l o p m e n t  During the College Years</vt:lpstr>
      <vt:lpstr>PowerPoint Presentation</vt:lpstr>
      <vt:lpstr>Moral Development Theory </vt:lpstr>
      <vt:lpstr>PowerPoint Presentation</vt:lpstr>
      <vt:lpstr>PowerPoint Presentation</vt:lpstr>
      <vt:lpstr>PowerPoint Presentation</vt:lpstr>
      <vt:lpstr>PowerPoint Presentation</vt:lpstr>
      <vt:lpstr>Moral Motivation </vt:lpstr>
      <vt:lpstr>PowerPoint Presentation</vt:lpstr>
      <vt:lpstr>Future Research Directions</vt:lpstr>
      <vt:lpstr> Discussion   Dialogue    (Research) Questions    Collaboration Potentials        Contact info: jbranden@nd.edu</vt:lpstr>
      <vt:lpstr>PowerPoint Presentation</vt:lpstr>
    </vt:vector>
  </TitlesOfParts>
  <Company>Indiana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 Brian Smith</dc:creator>
  <cp:lastModifiedBy>Patti Clayton</cp:lastModifiedBy>
  <cp:revision>33</cp:revision>
  <dcterms:created xsi:type="dcterms:W3CDTF">2012-08-26T22:57:48Z</dcterms:created>
  <dcterms:modified xsi:type="dcterms:W3CDTF">2012-09-24T13:22:13Z</dcterms:modified>
</cp:coreProperties>
</file>